
<file path=[Content_Types].xml><?xml version="1.0" encoding="utf-8"?>
<Types xmlns="http://schemas.openxmlformats.org/package/2006/content-types">
  <Default Extension="jpeg" ContentType="image/jpeg"/>
  <Default Extension="png" ContentType="image/png"/>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83" r:id="rId3"/>
    <p:sldId id="297" r:id="rId5"/>
    <p:sldId id="320" r:id="rId6"/>
    <p:sldId id="347" r:id="rId7"/>
    <p:sldId id="348" r:id="rId8"/>
    <p:sldId id="349" r:id="rId9"/>
    <p:sldId id="350" r:id="rId10"/>
    <p:sldId id="351" r:id="rId11"/>
    <p:sldId id="353" r:id="rId12"/>
    <p:sldId id="352" r:id="rId13"/>
    <p:sldId id="263" r:id="rId14"/>
    <p:sldId id="355" r:id="rId15"/>
    <p:sldId id="356" r:id="rId16"/>
    <p:sldId id="357" r:id="rId17"/>
    <p:sldId id="301" r:id="rId18"/>
    <p:sldId id="359" r:id="rId19"/>
    <p:sldId id="360" r:id="rId20"/>
    <p:sldId id="361" r:id="rId21"/>
    <p:sldId id="307" r:id="rId22"/>
    <p:sldId id="311" r:id="rId23"/>
    <p:sldId id="302" r:id="rId24"/>
    <p:sldId id="333" r:id="rId25"/>
    <p:sldId id="310" r:id="rId26"/>
    <p:sldId id="332" r:id="rId27"/>
    <p:sldId id="362" r:id="rId28"/>
    <p:sldId id="363" r:id="rId29"/>
    <p:sldId id="364" r:id="rId30"/>
    <p:sldId id="365" r:id="rId31"/>
    <p:sldId id="366" r:id="rId32"/>
    <p:sldId id="367" r:id="rId33"/>
    <p:sldId id="368" r:id="rId34"/>
    <p:sldId id="314" r:id="rId35"/>
  </p:sldIdLst>
  <p:sldSz cx="12192000" cy="6858000"/>
  <p:notesSz cx="6858000" cy="9144000"/>
  <p:custDataLst>
    <p:tags r:id="rId39"/>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1988F"/>
    <a:srgbClr val="7F7F7F"/>
    <a:srgbClr val="B5CAE5"/>
    <a:srgbClr val="6D9ED2"/>
    <a:srgbClr val="B3D6CA"/>
    <a:srgbClr val="85A0AB"/>
    <a:srgbClr val="C3DED5"/>
    <a:srgbClr val="65727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182" autoAdjust="0"/>
    <p:restoredTop sz="94705" autoAdjust="0"/>
  </p:normalViewPr>
  <p:slideViewPr>
    <p:cSldViewPr snapToGrid="0">
      <p:cViewPr varScale="1">
        <p:scale>
          <a:sx n="68" d="100"/>
          <a:sy n="68" d="100"/>
        </p:scale>
        <p:origin x="496" y="48"/>
      </p:cViewPr>
      <p:guideLst>
        <p:guide orient="horz" pos="2159"/>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9" Type="http://schemas.openxmlformats.org/officeDocument/2006/relationships/tags" Target="tags/tag10.xml"/><Relationship Id="rId38" Type="http://schemas.openxmlformats.org/officeDocument/2006/relationships/tableStyles" Target="tableStyles.xml"/><Relationship Id="rId37" Type="http://schemas.openxmlformats.org/officeDocument/2006/relationships/viewProps" Target="viewProps.xml"/><Relationship Id="rId36" Type="http://schemas.openxmlformats.org/officeDocument/2006/relationships/presProps" Target="presProps.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8B21F41-A93E-4D3C-8120-63B17F2463DB}"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42ED2B4-1C8E-4590-A558-0F608599CC0C}"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42ED2B4-1C8E-4590-A558-0F608599CC0C}"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a:t>
            </a:r>
            <a:r>
              <a:rPr lang="en-US" altLang="zh-CN" sz="1200" b="0" i="0" kern="1200" dirty="0" err="1">
                <a:solidFill>
                  <a:schemeClr val="tx1"/>
                </a:solidFill>
                <a:effectLst/>
                <a:latin typeface="+mn-lt"/>
                <a:ea typeface="+mn-ea"/>
                <a:cs typeface="+mn-cs"/>
              </a:rPr>
              <a:t>klay</a:t>
            </a:r>
            <a:r>
              <a:rPr lang="en-US" altLang="zh-CN" sz="1200" b="0" i="0" kern="1200" dirty="0">
                <a:solidFill>
                  <a:schemeClr val="tx1"/>
                </a:solidFill>
                <a:effectLst/>
                <a:latin typeface="+mn-lt"/>
                <a:ea typeface="+mn-ea"/>
                <a:cs typeface="+mn-cs"/>
              </a:rPr>
              <a:t> </a:t>
            </a:r>
            <a:r>
              <a:rPr lang="en-US" altLang="zh-CN" sz="1200" b="0" i="0" kern="1200" dirty="0" err="1">
                <a:solidFill>
                  <a:schemeClr val="tx1"/>
                </a:solidFill>
                <a:effectLst/>
                <a:latin typeface="+mn-lt"/>
                <a:ea typeface="+mn-ea"/>
                <a:cs typeface="+mn-cs"/>
              </a:rPr>
              <a:t>thompson</a:t>
            </a:r>
            <a:r>
              <a:rPr lang="zh-CN" altLang="en-US" sz="1200" b="0" i="0" kern="1200" dirty="0">
                <a:solidFill>
                  <a:schemeClr val="tx1"/>
                </a:solidFill>
                <a:effectLst/>
                <a:latin typeface="+mn-lt"/>
                <a:ea typeface="+mn-ea"/>
                <a:cs typeface="+mn-cs"/>
              </a:rPr>
              <a:t>（汤普森），</a:t>
            </a:r>
            <a:r>
              <a:rPr lang="en-US" altLang="zh-CN" sz="1200" b="0" i="0" kern="1200" dirty="0" err="1">
                <a:solidFill>
                  <a:schemeClr val="tx1"/>
                </a:solidFill>
                <a:effectLst/>
                <a:latin typeface="+mn-lt"/>
                <a:ea typeface="+mn-ea"/>
                <a:cs typeface="+mn-cs"/>
              </a:rPr>
              <a:t>jamal</a:t>
            </a:r>
            <a:r>
              <a:rPr lang="en-US" altLang="zh-CN" sz="1200" b="0" i="0" kern="1200" dirty="0">
                <a:solidFill>
                  <a:schemeClr val="tx1"/>
                </a:solidFill>
                <a:effectLst/>
                <a:latin typeface="+mn-lt"/>
                <a:ea typeface="+mn-ea"/>
                <a:cs typeface="+mn-cs"/>
              </a:rPr>
              <a:t> </a:t>
            </a:r>
            <a:r>
              <a:rPr lang="en-US" altLang="zh-CN" sz="1200" b="0" i="0" kern="1200" dirty="0" err="1">
                <a:solidFill>
                  <a:schemeClr val="tx1"/>
                </a:solidFill>
                <a:effectLst/>
                <a:latin typeface="+mn-lt"/>
                <a:ea typeface="+mn-ea"/>
                <a:cs typeface="+mn-cs"/>
              </a:rPr>
              <a:t>crawford</a:t>
            </a:r>
            <a:r>
              <a:rPr lang="zh-CN" altLang="en-US" sz="1200" b="0" i="0" kern="1200" dirty="0">
                <a:solidFill>
                  <a:schemeClr val="tx1"/>
                </a:solidFill>
                <a:effectLst/>
                <a:latin typeface="+mn-lt"/>
                <a:ea typeface="+mn-ea"/>
                <a:cs typeface="+mn-cs"/>
              </a:rPr>
              <a:t>（克劳福德），</a:t>
            </a:r>
            <a:r>
              <a:rPr lang="en-US" altLang="zh-CN" sz="1200" b="0" i="0" kern="1200" dirty="0" err="1">
                <a:solidFill>
                  <a:schemeClr val="tx1"/>
                </a:solidFill>
                <a:effectLst/>
                <a:latin typeface="+mn-lt"/>
                <a:ea typeface="+mn-ea"/>
                <a:cs typeface="+mn-cs"/>
              </a:rPr>
              <a:t>kevin</a:t>
            </a:r>
            <a:r>
              <a:rPr lang="en-US" altLang="zh-CN" sz="1200" b="0" i="0" kern="1200" dirty="0">
                <a:solidFill>
                  <a:schemeClr val="tx1"/>
                </a:solidFill>
                <a:effectLst/>
                <a:latin typeface="+mn-lt"/>
                <a:ea typeface="+mn-ea"/>
                <a:cs typeface="+mn-cs"/>
              </a:rPr>
              <a:t> love</a:t>
            </a:r>
            <a:r>
              <a:rPr lang="zh-CN" altLang="en-US" sz="1200" b="0" i="0" kern="1200" dirty="0">
                <a:solidFill>
                  <a:schemeClr val="tx1"/>
                </a:solidFill>
                <a:effectLst/>
                <a:latin typeface="+mn-lt"/>
                <a:ea typeface="+mn-ea"/>
                <a:cs typeface="+mn-cs"/>
              </a:rPr>
              <a:t>（乐福），</a:t>
            </a:r>
            <a:r>
              <a:rPr lang="en-US" altLang="zh-CN" sz="1200" b="0" i="0" kern="1200" dirty="0" err="1">
                <a:solidFill>
                  <a:schemeClr val="tx1"/>
                </a:solidFill>
                <a:effectLst/>
                <a:latin typeface="+mn-lt"/>
                <a:ea typeface="+mn-ea"/>
                <a:cs typeface="+mn-cs"/>
              </a:rPr>
              <a:t>avery</a:t>
            </a:r>
            <a:r>
              <a:rPr lang="en-US" altLang="zh-CN" sz="1200" b="0" i="0" kern="1200" dirty="0">
                <a:solidFill>
                  <a:schemeClr val="tx1"/>
                </a:solidFill>
                <a:effectLst/>
                <a:latin typeface="+mn-lt"/>
                <a:ea typeface="+mn-ea"/>
                <a:cs typeface="+mn-cs"/>
              </a:rPr>
              <a:t> </a:t>
            </a:r>
            <a:r>
              <a:rPr lang="en-US" altLang="zh-CN" sz="1200" b="0" i="0" kern="1200" dirty="0" err="1">
                <a:solidFill>
                  <a:schemeClr val="tx1"/>
                </a:solidFill>
                <a:effectLst/>
                <a:latin typeface="+mn-lt"/>
                <a:ea typeface="+mn-ea"/>
                <a:cs typeface="+mn-cs"/>
              </a:rPr>
              <a:t>bradley</a:t>
            </a:r>
            <a:r>
              <a:rPr lang="zh-CN" altLang="en-US" sz="1200" b="0" i="0" kern="1200" dirty="0">
                <a:solidFill>
                  <a:schemeClr val="tx1"/>
                </a:solidFill>
                <a:effectLst/>
                <a:latin typeface="+mn-lt"/>
                <a:ea typeface="+mn-ea"/>
                <a:cs typeface="+mn-cs"/>
              </a:rPr>
              <a:t>（布拉德利）</a:t>
            </a:r>
            <a:r>
              <a:rPr lang="zh-CN" altLang="en-US" dirty="0"/>
              <a:t>） 完全的外线进攻球员，三分是主要的进攻手段</a:t>
            </a:r>
            <a:endParaRPr lang="en-US" altLang="zh-CN" dirty="0"/>
          </a:p>
          <a:p>
            <a:r>
              <a:rPr lang="en-US" altLang="zh-CN" dirty="0"/>
              <a:t>2.</a:t>
            </a:r>
            <a:r>
              <a:rPr lang="en-US" altLang="zh-CN" sz="1200" b="0" i="0" kern="1200" dirty="0">
                <a:solidFill>
                  <a:schemeClr val="tx1"/>
                </a:solidFill>
                <a:effectLst/>
                <a:latin typeface="+mn-lt"/>
                <a:ea typeface="+mn-ea"/>
                <a:cs typeface="+mn-cs"/>
              </a:rPr>
              <a:t> Nikola Vucevic</a:t>
            </a:r>
            <a:r>
              <a:rPr lang="zh-CN" altLang="en-US" sz="1200" b="0" i="0" kern="1200" dirty="0">
                <a:solidFill>
                  <a:schemeClr val="tx1"/>
                </a:solidFill>
                <a:effectLst/>
                <a:latin typeface="+mn-lt"/>
                <a:ea typeface="+mn-ea"/>
                <a:cs typeface="+mn-cs"/>
              </a:rPr>
              <a:t>（武切维奇），</a:t>
            </a:r>
            <a:r>
              <a:rPr lang="en-US" altLang="zh-CN" sz="1200" b="0" i="0" kern="1200" dirty="0">
                <a:solidFill>
                  <a:schemeClr val="tx1"/>
                </a:solidFill>
                <a:effectLst/>
                <a:latin typeface="+mn-lt"/>
                <a:ea typeface="+mn-ea"/>
                <a:cs typeface="+mn-cs"/>
              </a:rPr>
              <a:t>Pau Gasol</a:t>
            </a:r>
            <a:r>
              <a:rPr lang="zh-CN" altLang="en-US" sz="1200" b="0" i="0" kern="1200" dirty="0">
                <a:solidFill>
                  <a:schemeClr val="tx1"/>
                </a:solidFill>
                <a:effectLst/>
                <a:latin typeface="+mn-lt"/>
                <a:ea typeface="+mn-ea"/>
                <a:cs typeface="+mn-cs"/>
              </a:rPr>
              <a:t>（加索尔），</a:t>
            </a:r>
            <a:r>
              <a:rPr lang="en-US" altLang="zh-CN" sz="1200" b="0" i="0" kern="1200" dirty="0">
                <a:solidFill>
                  <a:schemeClr val="tx1"/>
                </a:solidFill>
                <a:effectLst/>
                <a:latin typeface="+mn-lt"/>
                <a:ea typeface="+mn-ea"/>
                <a:cs typeface="+mn-cs"/>
              </a:rPr>
              <a:t>Al Jefferson</a:t>
            </a:r>
            <a:r>
              <a:rPr lang="zh-CN" altLang="en-US" sz="1200" b="0" i="0" kern="1200" dirty="0">
                <a:solidFill>
                  <a:schemeClr val="tx1"/>
                </a:solidFill>
                <a:effectLst/>
                <a:latin typeface="+mn-lt"/>
                <a:ea typeface="+mn-ea"/>
                <a:cs typeface="+mn-cs"/>
              </a:rPr>
              <a:t>（杰弗森），</a:t>
            </a:r>
            <a:r>
              <a:rPr lang="en-US" altLang="zh-CN" sz="1200" b="0" i="0" kern="1200" dirty="0">
                <a:solidFill>
                  <a:schemeClr val="tx1"/>
                </a:solidFill>
                <a:effectLst/>
                <a:latin typeface="+mn-lt"/>
                <a:ea typeface="+mn-ea"/>
                <a:cs typeface="+mn-cs"/>
              </a:rPr>
              <a:t>DeMarcus Cousins</a:t>
            </a:r>
            <a:r>
              <a:rPr lang="zh-CN" altLang="en-US" sz="1200" b="0" i="0" kern="1200" dirty="0">
                <a:solidFill>
                  <a:schemeClr val="tx1"/>
                </a:solidFill>
                <a:effectLst/>
                <a:latin typeface="+mn-lt"/>
                <a:ea typeface="+mn-ea"/>
                <a:cs typeface="+mn-cs"/>
              </a:rPr>
              <a:t>（考辛斯） 内线球员，同时具有一定的中远距离投射能力</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3. Tyreke Evans(</a:t>
            </a:r>
            <a:r>
              <a:rPr lang="zh-CN" altLang="en-US" sz="1200" b="0" i="0" kern="1200" dirty="0">
                <a:solidFill>
                  <a:schemeClr val="tx1"/>
                </a:solidFill>
                <a:effectLst/>
                <a:latin typeface="+mn-lt"/>
                <a:ea typeface="+mn-ea"/>
                <a:cs typeface="+mn-cs"/>
              </a:rPr>
              <a:t>埃文斯</a:t>
            </a:r>
            <a:r>
              <a:rPr lang="en-US" altLang="zh-CN" sz="1200" b="0" i="0" kern="1200" dirty="0">
                <a:solidFill>
                  <a:schemeClr val="tx1"/>
                </a:solidFill>
                <a:effectLst/>
                <a:latin typeface="+mn-lt"/>
                <a:ea typeface="+mn-ea"/>
                <a:cs typeface="+mn-cs"/>
              </a:rPr>
              <a:t>), </a:t>
            </a:r>
            <a:r>
              <a:rPr lang="en-US" altLang="zh-CN" sz="1200" b="0" i="0" kern="1200" dirty="0" err="1">
                <a:solidFill>
                  <a:schemeClr val="tx1"/>
                </a:solidFill>
                <a:effectLst/>
                <a:latin typeface="+mn-lt"/>
                <a:ea typeface="+mn-ea"/>
                <a:cs typeface="+mn-cs"/>
              </a:rPr>
              <a:t>greg</a:t>
            </a:r>
            <a:r>
              <a:rPr lang="en-US" altLang="zh-CN" sz="1200" b="0" i="0" kern="1200" dirty="0">
                <a:solidFill>
                  <a:schemeClr val="tx1"/>
                </a:solidFill>
                <a:effectLst/>
                <a:latin typeface="+mn-lt"/>
                <a:ea typeface="+mn-ea"/>
                <a:cs typeface="+mn-cs"/>
              </a:rPr>
              <a:t> Monroe(</a:t>
            </a:r>
            <a:r>
              <a:rPr lang="zh-CN" altLang="en-US" sz="1200" b="0" i="0" kern="1200" dirty="0">
                <a:solidFill>
                  <a:schemeClr val="tx1"/>
                </a:solidFill>
                <a:effectLst/>
                <a:latin typeface="+mn-lt"/>
                <a:ea typeface="+mn-ea"/>
                <a:cs typeface="+mn-cs"/>
              </a:rPr>
              <a:t>门罗</a:t>
            </a:r>
            <a:r>
              <a:rPr lang="en-US" altLang="zh-CN" sz="1200" b="0" i="0" kern="1200" dirty="0">
                <a:solidFill>
                  <a:schemeClr val="tx1"/>
                </a:solidFill>
                <a:effectLst/>
                <a:latin typeface="+mn-lt"/>
                <a:ea typeface="+mn-ea"/>
                <a:cs typeface="+mn-cs"/>
              </a:rPr>
              <a:t>), Andre Drummond(</a:t>
            </a:r>
            <a:r>
              <a:rPr lang="zh-CN" altLang="en-US" sz="1200" b="0" i="0" kern="1200" dirty="0">
                <a:solidFill>
                  <a:schemeClr val="tx1"/>
                </a:solidFill>
                <a:effectLst/>
                <a:latin typeface="+mn-lt"/>
                <a:ea typeface="+mn-ea"/>
                <a:cs typeface="+mn-cs"/>
              </a:rPr>
              <a:t>德拉蒙德</a:t>
            </a:r>
            <a:r>
              <a:rPr lang="en-US" altLang="zh-CN" sz="1200" b="0" i="0" kern="1200" dirty="0">
                <a:solidFill>
                  <a:schemeClr val="tx1"/>
                </a:solidFill>
                <a:effectLst/>
                <a:latin typeface="+mn-lt"/>
                <a:ea typeface="+mn-ea"/>
                <a:cs typeface="+mn-cs"/>
              </a:rPr>
              <a:t>), </a:t>
            </a:r>
            <a:r>
              <a:rPr lang="en-US" altLang="zh-CN" sz="1200" b="0" i="0" kern="1200" dirty="0" err="1">
                <a:solidFill>
                  <a:schemeClr val="tx1"/>
                </a:solidFill>
                <a:effectLst/>
                <a:latin typeface="+mn-lt"/>
                <a:ea typeface="+mn-ea"/>
                <a:cs typeface="+mn-cs"/>
              </a:rPr>
              <a:t>Enes</a:t>
            </a:r>
            <a:r>
              <a:rPr lang="en-US" altLang="zh-CN" sz="1200" b="0" i="0" kern="1200" dirty="0">
                <a:solidFill>
                  <a:schemeClr val="tx1"/>
                </a:solidFill>
                <a:effectLst/>
                <a:latin typeface="+mn-lt"/>
                <a:ea typeface="+mn-ea"/>
                <a:cs typeface="+mn-cs"/>
              </a:rPr>
              <a:t> Kanter(</a:t>
            </a:r>
            <a:r>
              <a:rPr lang="zh-CN" altLang="en-US" sz="1200" b="0" i="0" kern="1200" dirty="0">
                <a:solidFill>
                  <a:schemeClr val="tx1"/>
                </a:solidFill>
                <a:effectLst/>
                <a:latin typeface="+mn-lt"/>
                <a:ea typeface="+mn-ea"/>
                <a:cs typeface="+mn-cs"/>
              </a:rPr>
              <a:t>坎特</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完全的内线球员，几乎全部进攻都是在三秒区内完成的。</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4. </a:t>
            </a:r>
            <a:r>
              <a:rPr lang="en-US" altLang="zh-CN" sz="1200" b="0" i="0" kern="1200" dirty="0" err="1">
                <a:solidFill>
                  <a:schemeClr val="tx1"/>
                </a:solidFill>
                <a:effectLst/>
                <a:latin typeface="+mn-lt"/>
                <a:ea typeface="+mn-ea"/>
                <a:cs typeface="+mn-cs"/>
              </a:rPr>
              <a:t>james</a:t>
            </a:r>
            <a:r>
              <a:rPr lang="en-US" altLang="zh-CN" sz="1200" b="0" i="0" kern="1200" dirty="0">
                <a:solidFill>
                  <a:schemeClr val="tx1"/>
                </a:solidFill>
                <a:effectLst/>
                <a:latin typeface="+mn-lt"/>
                <a:ea typeface="+mn-ea"/>
                <a:cs typeface="+mn-cs"/>
              </a:rPr>
              <a:t> harden(</a:t>
            </a:r>
            <a:r>
              <a:rPr lang="zh-CN" altLang="en-US" sz="1200" b="0" i="0" kern="1200" dirty="0">
                <a:solidFill>
                  <a:schemeClr val="tx1"/>
                </a:solidFill>
                <a:effectLst/>
                <a:latin typeface="+mn-lt"/>
                <a:ea typeface="+mn-ea"/>
                <a:cs typeface="+mn-cs"/>
              </a:rPr>
              <a:t>哈登</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a:t>
            </a:r>
            <a:r>
              <a:rPr lang="en-US" altLang="zh-CN" sz="1200" b="0" i="0" kern="1200" dirty="0" err="1">
                <a:solidFill>
                  <a:schemeClr val="tx1"/>
                </a:solidFill>
                <a:effectLst/>
                <a:latin typeface="+mn-lt"/>
                <a:ea typeface="+mn-ea"/>
                <a:cs typeface="+mn-cs"/>
              </a:rPr>
              <a:t>mnta</a:t>
            </a:r>
            <a:r>
              <a:rPr lang="en-US" altLang="zh-CN" sz="1200" b="0" i="0" kern="1200" dirty="0">
                <a:solidFill>
                  <a:schemeClr val="tx1"/>
                </a:solidFill>
                <a:effectLst/>
                <a:latin typeface="+mn-lt"/>
                <a:ea typeface="+mn-ea"/>
                <a:cs typeface="+mn-cs"/>
              </a:rPr>
              <a:t> </a:t>
            </a:r>
            <a:r>
              <a:rPr lang="en-US" altLang="zh-CN" sz="1200" b="0" i="0" kern="1200" dirty="0" err="1">
                <a:solidFill>
                  <a:schemeClr val="tx1"/>
                </a:solidFill>
                <a:effectLst/>
                <a:latin typeface="+mn-lt"/>
                <a:ea typeface="+mn-ea"/>
                <a:cs typeface="+mn-cs"/>
              </a:rPr>
              <a:t>ellis</a:t>
            </a:r>
            <a:r>
              <a:rPr lang="zh-CN" altLang="en-US" sz="1200" b="0" i="0" kern="1200" dirty="0">
                <a:solidFill>
                  <a:schemeClr val="tx1"/>
                </a:solidFill>
                <a:effectLst/>
                <a:latin typeface="+mn-lt"/>
                <a:ea typeface="+mn-ea"/>
                <a:cs typeface="+mn-cs"/>
              </a:rPr>
              <a:t>（埃利斯），</a:t>
            </a:r>
            <a:r>
              <a:rPr lang="en-US" altLang="zh-CN" sz="1200" b="0" i="0" kern="1200" dirty="0" err="1">
                <a:solidFill>
                  <a:schemeClr val="tx1"/>
                </a:solidFill>
                <a:effectLst/>
                <a:latin typeface="+mn-lt"/>
                <a:ea typeface="+mn-ea"/>
                <a:cs typeface="+mn-cs"/>
              </a:rPr>
              <a:t>damian</a:t>
            </a:r>
            <a:r>
              <a:rPr lang="en-US" altLang="zh-CN" sz="1200" b="0" i="0" kern="1200" dirty="0">
                <a:solidFill>
                  <a:schemeClr val="tx1"/>
                </a:solidFill>
                <a:effectLst/>
                <a:latin typeface="+mn-lt"/>
                <a:ea typeface="+mn-ea"/>
                <a:cs typeface="+mn-cs"/>
              </a:rPr>
              <a:t> </a:t>
            </a:r>
            <a:r>
              <a:rPr lang="en-US" altLang="zh-CN" sz="1200" b="0" i="0" kern="1200" dirty="0" err="1">
                <a:solidFill>
                  <a:schemeClr val="tx1"/>
                </a:solidFill>
                <a:effectLst/>
                <a:latin typeface="+mn-lt"/>
                <a:ea typeface="+mn-ea"/>
                <a:cs typeface="+mn-cs"/>
              </a:rPr>
              <a:t>lillard</a:t>
            </a:r>
            <a:r>
              <a:rPr lang="zh-CN" altLang="en-US" sz="1200" b="0" i="0" kern="1200" dirty="0">
                <a:solidFill>
                  <a:schemeClr val="tx1"/>
                </a:solidFill>
                <a:effectLst/>
                <a:latin typeface="+mn-lt"/>
                <a:ea typeface="+mn-ea"/>
                <a:cs typeface="+mn-cs"/>
              </a:rPr>
              <a:t>（利拉德），</a:t>
            </a:r>
            <a:r>
              <a:rPr lang="en-US" altLang="zh-CN" sz="1200" b="0" i="0" kern="1200" dirty="0" err="1">
                <a:solidFill>
                  <a:schemeClr val="tx1"/>
                </a:solidFill>
                <a:effectLst/>
                <a:latin typeface="+mn-lt"/>
                <a:ea typeface="+mn-ea"/>
                <a:cs typeface="+mn-cs"/>
              </a:rPr>
              <a:t>lebron</a:t>
            </a:r>
            <a:r>
              <a:rPr lang="en-US" altLang="zh-CN" sz="1200" b="0" i="0" kern="1200" dirty="0">
                <a:solidFill>
                  <a:schemeClr val="tx1"/>
                </a:solidFill>
                <a:effectLst/>
                <a:latin typeface="+mn-lt"/>
                <a:ea typeface="+mn-ea"/>
                <a:cs typeface="+mn-cs"/>
              </a:rPr>
              <a:t> </a:t>
            </a:r>
            <a:r>
              <a:rPr lang="en-US" altLang="zh-CN" sz="1200" b="0" i="0" kern="1200" dirty="0" err="1">
                <a:solidFill>
                  <a:schemeClr val="tx1"/>
                </a:solidFill>
                <a:effectLst/>
                <a:latin typeface="+mn-lt"/>
                <a:ea typeface="+mn-ea"/>
                <a:cs typeface="+mn-cs"/>
              </a:rPr>
              <a:t>james</a:t>
            </a:r>
            <a:r>
              <a:rPr lang="zh-CN" altLang="en-US" sz="1200" b="0" i="0" kern="1200" dirty="0">
                <a:solidFill>
                  <a:schemeClr val="tx1"/>
                </a:solidFill>
                <a:effectLst/>
                <a:latin typeface="+mn-lt"/>
                <a:ea typeface="+mn-ea"/>
                <a:cs typeface="+mn-cs"/>
              </a:rPr>
              <a:t>（詹姆斯），</a:t>
            </a:r>
            <a:r>
              <a:rPr lang="en-US" altLang="zh-CN" sz="1200" b="0" i="0" kern="1200" dirty="0" err="1">
                <a:solidFill>
                  <a:schemeClr val="tx1"/>
                </a:solidFill>
                <a:effectLst/>
                <a:latin typeface="+mn-lt"/>
                <a:ea typeface="+mn-ea"/>
                <a:cs typeface="+mn-cs"/>
              </a:rPr>
              <a:t>russell</a:t>
            </a:r>
            <a:r>
              <a:rPr lang="en-US" altLang="zh-CN" sz="1200" b="0" i="0" kern="1200" dirty="0">
                <a:solidFill>
                  <a:schemeClr val="tx1"/>
                </a:solidFill>
                <a:effectLst/>
                <a:latin typeface="+mn-lt"/>
                <a:ea typeface="+mn-ea"/>
                <a:cs typeface="+mn-cs"/>
              </a:rPr>
              <a:t> </a:t>
            </a:r>
            <a:r>
              <a:rPr lang="en-US" altLang="zh-CN" sz="1200" b="0" i="0" kern="1200" dirty="0" err="1">
                <a:solidFill>
                  <a:schemeClr val="tx1"/>
                </a:solidFill>
                <a:effectLst/>
                <a:latin typeface="+mn-lt"/>
                <a:ea typeface="+mn-ea"/>
                <a:cs typeface="+mn-cs"/>
              </a:rPr>
              <a:t>westbrook</a:t>
            </a:r>
            <a:r>
              <a:rPr lang="zh-CN" altLang="en-US" sz="1200" b="0" i="0" kern="1200" dirty="0">
                <a:solidFill>
                  <a:schemeClr val="tx1"/>
                </a:solidFill>
                <a:effectLst/>
                <a:latin typeface="+mn-lt"/>
                <a:ea typeface="+mn-ea"/>
                <a:cs typeface="+mn-cs"/>
              </a:rPr>
              <a:t>（威斯布鲁克），</a:t>
            </a:r>
            <a:r>
              <a:rPr lang="en-US" altLang="zh-CN" sz="1200" b="0" i="0" kern="1200" dirty="0" err="1">
                <a:solidFill>
                  <a:schemeClr val="tx1"/>
                </a:solidFill>
                <a:effectLst/>
                <a:latin typeface="+mn-lt"/>
                <a:ea typeface="+mn-ea"/>
                <a:cs typeface="+mn-cs"/>
              </a:rPr>
              <a:t>stephen</a:t>
            </a:r>
            <a:r>
              <a:rPr lang="en-US" altLang="zh-CN" sz="1200" b="0" i="0" kern="1200" dirty="0">
                <a:solidFill>
                  <a:schemeClr val="tx1"/>
                </a:solidFill>
                <a:effectLst/>
                <a:latin typeface="+mn-lt"/>
                <a:ea typeface="+mn-ea"/>
                <a:cs typeface="+mn-cs"/>
              </a:rPr>
              <a:t> curry</a:t>
            </a:r>
            <a:r>
              <a:rPr lang="zh-CN" altLang="en-US" sz="1200" b="0" i="0" kern="1200" dirty="0">
                <a:solidFill>
                  <a:schemeClr val="tx1"/>
                </a:solidFill>
                <a:effectLst/>
                <a:latin typeface="+mn-lt"/>
                <a:ea typeface="+mn-ea"/>
                <a:cs typeface="+mn-cs"/>
              </a:rPr>
              <a:t>（库里），</a:t>
            </a:r>
            <a:r>
              <a:rPr lang="en-US" altLang="zh-CN" sz="1200" b="0" i="0" kern="1200" dirty="0">
                <a:solidFill>
                  <a:schemeClr val="tx1"/>
                </a:solidFill>
                <a:effectLst/>
                <a:latin typeface="+mn-lt"/>
                <a:ea typeface="+mn-ea"/>
                <a:cs typeface="+mn-cs"/>
              </a:rPr>
              <a:t>kyrie </a:t>
            </a:r>
            <a:r>
              <a:rPr lang="en-US" altLang="zh-CN" sz="1200" b="0" i="0" kern="1200" dirty="0" err="1">
                <a:solidFill>
                  <a:schemeClr val="tx1"/>
                </a:solidFill>
                <a:effectLst/>
                <a:latin typeface="+mn-lt"/>
                <a:ea typeface="+mn-ea"/>
                <a:cs typeface="+mn-cs"/>
              </a:rPr>
              <a:t>irving</a:t>
            </a:r>
            <a:r>
              <a:rPr lang="zh-CN" altLang="en-US" sz="1200" b="0" i="0" kern="1200" dirty="0">
                <a:solidFill>
                  <a:schemeClr val="tx1"/>
                </a:solidFill>
                <a:effectLst/>
                <a:latin typeface="+mn-lt"/>
                <a:ea typeface="+mn-ea"/>
                <a:cs typeface="+mn-cs"/>
              </a:rPr>
              <a:t>（欧文），</a:t>
            </a:r>
            <a:r>
              <a:rPr lang="en-US" altLang="zh-CN" sz="1200" b="0" i="0" kern="1200" dirty="0">
                <a:solidFill>
                  <a:schemeClr val="tx1"/>
                </a:solidFill>
                <a:effectLst/>
                <a:latin typeface="+mn-lt"/>
                <a:ea typeface="+mn-ea"/>
                <a:cs typeface="+mn-cs"/>
              </a:rPr>
              <a:t>Chris Paul</a:t>
            </a:r>
            <a:r>
              <a:rPr lang="zh-CN" altLang="en-US" sz="1200" b="0" i="0" kern="1200" dirty="0">
                <a:solidFill>
                  <a:schemeClr val="tx1"/>
                </a:solidFill>
                <a:effectLst/>
                <a:latin typeface="+mn-lt"/>
                <a:ea typeface="+mn-ea"/>
                <a:cs typeface="+mn-cs"/>
              </a:rPr>
              <a:t>（保罗）绝大多数球队的当家球星都是该类型的球员，内能上篮，外也有良好的三分投射能力。</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5. LaMarcus Aldridge</a:t>
            </a:r>
            <a:r>
              <a:rPr lang="zh-CN" altLang="en-US" sz="1200" b="0" i="0" kern="1200" dirty="0">
                <a:solidFill>
                  <a:schemeClr val="tx1"/>
                </a:solidFill>
                <a:effectLst/>
                <a:latin typeface="+mn-lt"/>
                <a:ea typeface="+mn-ea"/>
                <a:cs typeface="+mn-cs"/>
              </a:rPr>
              <a:t>（阿尔德里奇），</a:t>
            </a:r>
            <a:r>
              <a:rPr lang="en-US" altLang="zh-CN" sz="1200" b="0" i="0" kern="1200" dirty="0">
                <a:solidFill>
                  <a:schemeClr val="tx1"/>
                </a:solidFill>
                <a:effectLst/>
                <a:latin typeface="+mn-lt"/>
                <a:ea typeface="+mn-ea"/>
                <a:cs typeface="+mn-cs"/>
              </a:rPr>
              <a:t>Blake Griffin</a:t>
            </a:r>
            <a:r>
              <a:rPr lang="zh-CN" altLang="en-US" sz="1200" b="0" i="0" kern="1200" dirty="0">
                <a:solidFill>
                  <a:schemeClr val="tx1"/>
                </a:solidFill>
                <a:effectLst/>
                <a:latin typeface="+mn-lt"/>
                <a:ea typeface="+mn-ea"/>
                <a:cs typeface="+mn-cs"/>
              </a:rPr>
              <a:t>（格里芬），</a:t>
            </a:r>
            <a:r>
              <a:rPr lang="en-US" altLang="zh-CN" sz="1200" b="0" i="0" kern="1200" dirty="0">
                <a:solidFill>
                  <a:schemeClr val="tx1"/>
                </a:solidFill>
                <a:effectLst/>
                <a:latin typeface="+mn-lt"/>
                <a:ea typeface="+mn-ea"/>
                <a:cs typeface="+mn-cs"/>
              </a:rPr>
              <a:t>Anthony Davis</a:t>
            </a:r>
            <a:r>
              <a:rPr lang="zh-CN" altLang="en-US" sz="1200" b="0" i="0" kern="1200" dirty="0">
                <a:solidFill>
                  <a:schemeClr val="tx1"/>
                </a:solidFill>
                <a:effectLst/>
                <a:latin typeface="+mn-lt"/>
                <a:ea typeface="+mn-ea"/>
                <a:cs typeface="+mn-cs"/>
              </a:rPr>
              <a:t>（戴维斯） 与第二类球员类似，但相对第二类球员在中远距离投射球更多。</a:t>
            </a:r>
            <a:endParaRPr lang="zh-CN" altLang="en-US" dirty="0"/>
          </a:p>
        </p:txBody>
      </p:sp>
      <p:sp>
        <p:nvSpPr>
          <p:cNvPr id="4" name="灯片编号占位符 3"/>
          <p:cNvSpPr>
            <a:spLocks noGrp="1"/>
          </p:cNvSpPr>
          <p:nvPr>
            <p:ph type="sldNum" sz="quarter" idx="5"/>
          </p:nvPr>
        </p:nvSpPr>
        <p:spPr/>
        <p:txBody>
          <a:bodyPr/>
          <a:lstStyle/>
          <a:p>
            <a:fld id="{142ED2B4-1C8E-4590-A558-0F608599CC0C}"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t>从现实角度看，他们本不应该分为同一类球员，</a:t>
            </a:r>
            <a:endParaRPr lang="zh-CN" altLang="en-US" dirty="0"/>
          </a:p>
        </p:txBody>
      </p:sp>
      <p:sp>
        <p:nvSpPr>
          <p:cNvPr id="4" name="灯片编号占位符 3"/>
          <p:cNvSpPr>
            <a:spLocks noGrp="1"/>
          </p:cNvSpPr>
          <p:nvPr>
            <p:ph type="sldNum" sz="quarter" idx="5"/>
          </p:nvPr>
        </p:nvSpPr>
        <p:spPr/>
        <p:txBody>
          <a:bodyPr/>
          <a:lstStyle/>
          <a:p>
            <a:fld id="{142ED2B4-1C8E-4590-A558-0F608599CC0C}"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42ED2B4-1C8E-4590-A558-0F608599CC0C}"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fld>
            <a:endParaRPr lang="zh-CN" alt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A8C8EFA-96ED-4A18-B46D-8BDC030E3AF6}"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fld>
            <a:endParaRPr lang="zh-CN" alt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fld>
            <a:endParaRPr lang="zh-CN" alt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42ED2B4-1C8E-4590-A558-0F608599CC0C}"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算法：决策树上每个节点选择使得熵最小的特征分割方案（自上而下构建决策树，枚举当前可分割的所有特征及其分割权值（此处假设所有的分割都为二分割），并计算该分割下的熵的期望值，选择熵期望值最小的分割方案，对子树递归构建）</a:t>
            </a:r>
            <a:endParaRPr lang="en-US" altLang="zh-CN" dirty="0"/>
          </a:p>
          <a:p>
            <a:r>
              <a:rPr lang="zh-CN" altLang="en-US" dirty="0"/>
              <a:t>优化</a:t>
            </a:r>
            <a:r>
              <a:rPr lang="en-US" altLang="zh-CN" dirty="0"/>
              <a:t>1</a:t>
            </a:r>
            <a:r>
              <a:rPr lang="zh-CN" altLang="en-US" dirty="0"/>
              <a:t>：决策树算法易过拟合（当设置最大深度为</a:t>
            </a:r>
            <a:r>
              <a:rPr lang="en-US" altLang="zh-CN" dirty="0"/>
              <a:t>10</a:t>
            </a:r>
            <a:r>
              <a:rPr lang="zh-CN" altLang="en-US" dirty="0"/>
              <a:t>时，在训练数据上正确率为</a:t>
            </a:r>
            <a:r>
              <a:rPr lang="en-US" altLang="zh-CN" dirty="0"/>
              <a:t>90%</a:t>
            </a:r>
            <a:r>
              <a:rPr lang="zh-CN" altLang="en-US" dirty="0"/>
              <a:t>以上，而在测试数据上只有</a:t>
            </a:r>
            <a:r>
              <a:rPr lang="en-US" altLang="zh-CN" dirty="0"/>
              <a:t>57%</a:t>
            </a:r>
            <a:r>
              <a:rPr lang="zh-CN" altLang="en-US" dirty="0"/>
              <a:t>左右的正确率）</a:t>
            </a:r>
            <a:endParaRPr lang="en-US" altLang="zh-CN" dirty="0"/>
          </a:p>
          <a:p>
            <a:r>
              <a:rPr lang="zh-CN" altLang="en-US" dirty="0"/>
              <a:t>后剪枝。（将训练数据中分解出一部分数据作为测试数据，在完成建树后，利用测试数据进行剪枝，具体方案为对决策树自底向上，对于每个节点判断是通过决策树得到的正确率高，还是通过测试数据中众数结果得到的正确率高，取两者中的最优解。）</a:t>
            </a:r>
            <a:endParaRPr lang="en-US" altLang="zh-CN" dirty="0"/>
          </a:p>
          <a:p>
            <a:r>
              <a:rPr lang="zh-CN" altLang="en-US" dirty="0"/>
              <a:t>优化</a:t>
            </a:r>
            <a:r>
              <a:rPr lang="en-US" altLang="zh-CN" dirty="0"/>
              <a:t>2</a:t>
            </a:r>
            <a:r>
              <a:rPr lang="zh-CN" altLang="en-US" dirty="0"/>
              <a:t>：决策树算法不稳定（数据轻微波动对决策树的构建影响极大）</a:t>
            </a:r>
            <a:endParaRPr lang="en-US" altLang="zh-CN" dirty="0"/>
          </a:p>
          <a:p>
            <a:r>
              <a:rPr lang="zh-CN" altLang="en-US" dirty="0"/>
              <a:t>建造决策树森林（取其中众数作为最终判断，结合优化</a:t>
            </a:r>
            <a:r>
              <a:rPr lang="en-US" altLang="zh-CN" dirty="0"/>
              <a:t>1</a:t>
            </a:r>
            <a:r>
              <a:rPr lang="zh-CN" altLang="en-US" dirty="0"/>
              <a:t>，具体实现为将测试数据分为</a:t>
            </a:r>
            <a:r>
              <a:rPr lang="en-US" altLang="zh-CN" dirty="0"/>
              <a:t>9</a:t>
            </a:r>
            <a:r>
              <a:rPr lang="zh-CN" altLang="en-US" dirty="0"/>
              <a:t>份，共构建</a:t>
            </a:r>
            <a:r>
              <a:rPr lang="en-US" altLang="zh-CN" dirty="0"/>
              <a:t>9</a:t>
            </a:r>
            <a:r>
              <a:rPr lang="zh-CN" altLang="en-US" dirty="0"/>
              <a:t>棵决策树，其中第</a:t>
            </a:r>
            <a:r>
              <a:rPr lang="en-US" altLang="zh-CN" dirty="0" err="1"/>
              <a:t>i</a:t>
            </a:r>
            <a:r>
              <a:rPr lang="zh-CN" altLang="en-US" dirty="0"/>
              <a:t>个决策树由除第</a:t>
            </a:r>
            <a:r>
              <a:rPr lang="en-US" altLang="zh-CN" dirty="0" err="1"/>
              <a:t>i</a:t>
            </a:r>
            <a:r>
              <a:rPr lang="zh-CN" altLang="en-US" dirty="0"/>
              <a:t>份测试数据外的</a:t>
            </a:r>
            <a:r>
              <a:rPr lang="en-US" altLang="zh-CN" dirty="0"/>
              <a:t>8</a:t>
            </a:r>
            <a:r>
              <a:rPr lang="zh-CN" altLang="en-US" dirty="0"/>
              <a:t>份数据，并利用第</a:t>
            </a:r>
            <a:r>
              <a:rPr lang="en-US" altLang="zh-CN" dirty="0" err="1"/>
              <a:t>i</a:t>
            </a:r>
            <a:r>
              <a:rPr lang="zh-CN" altLang="en-US" dirty="0"/>
              <a:t>份数据进行后剪枝所得。）</a:t>
            </a:r>
            <a:endParaRPr lang="zh-CN" altLang="en-US" dirty="0"/>
          </a:p>
        </p:txBody>
      </p:sp>
      <p:sp>
        <p:nvSpPr>
          <p:cNvPr id="4" name="灯片编号占位符 3"/>
          <p:cNvSpPr>
            <a:spLocks noGrp="1"/>
          </p:cNvSpPr>
          <p:nvPr>
            <p:ph type="sldNum" sz="quarter" idx="5"/>
          </p:nvPr>
        </p:nvSpPr>
        <p:spPr/>
        <p:txBody>
          <a:bodyPr/>
          <a:lstStyle/>
          <a:p>
            <a:fld id="{142ED2B4-1C8E-4590-A558-0F608599CC0C}"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向量（这里将相距一英尺内的投篮数与总投篮数的比值作为特征）</a:t>
            </a:r>
            <a:endParaRPr lang="zh-CN" altLang="en-US" dirty="0"/>
          </a:p>
        </p:txBody>
      </p:sp>
      <p:sp>
        <p:nvSpPr>
          <p:cNvPr id="4" name="灯片编号占位符 3"/>
          <p:cNvSpPr>
            <a:spLocks noGrp="1"/>
          </p:cNvSpPr>
          <p:nvPr>
            <p:ph type="sldNum" sz="quarter" idx="5"/>
          </p:nvPr>
        </p:nvSpPr>
        <p:spPr/>
        <p:txBody>
          <a:bodyPr/>
          <a:lstStyle/>
          <a:p>
            <a:fld id="{142ED2B4-1C8E-4590-A558-0F608599CC0C}"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a:t>
            </a:r>
            <a:r>
              <a:rPr lang="en-US" altLang="zh-CN" sz="1200" b="0" i="0" kern="1200" dirty="0" err="1">
                <a:solidFill>
                  <a:schemeClr val="tx1"/>
                </a:solidFill>
                <a:effectLst/>
                <a:latin typeface="+mn-lt"/>
                <a:ea typeface="+mn-ea"/>
                <a:cs typeface="+mn-cs"/>
              </a:rPr>
              <a:t>klay</a:t>
            </a:r>
            <a:r>
              <a:rPr lang="en-US" altLang="zh-CN" sz="1200" b="0" i="0" kern="1200" dirty="0">
                <a:solidFill>
                  <a:schemeClr val="tx1"/>
                </a:solidFill>
                <a:effectLst/>
                <a:latin typeface="+mn-lt"/>
                <a:ea typeface="+mn-ea"/>
                <a:cs typeface="+mn-cs"/>
              </a:rPr>
              <a:t> </a:t>
            </a:r>
            <a:r>
              <a:rPr lang="en-US" altLang="zh-CN" sz="1200" b="0" i="0" kern="1200" dirty="0" err="1">
                <a:solidFill>
                  <a:schemeClr val="tx1"/>
                </a:solidFill>
                <a:effectLst/>
                <a:latin typeface="+mn-lt"/>
                <a:ea typeface="+mn-ea"/>
                <a:cs typeface="+mn-cs"/>
              </a:rPr>
              <a:t>thompson</a:t>
            </a:r>
            <a:r>
              <a:rPr lang="zh-CN" altLang="en-US" sz="1200" b="0" i="0" kern="1200" dirty="0">
                <a:solidFill>
                  <a:schemeClr val="tx1"/>
                </a:solidFill>
                <a:effectLst/>
                <a:latin typeface="+mn-lt"/>
                <a:ea typeface="+mn-ea"/>
                <a:cs typeface="+mn-cs"/>
              </a:rPr>
              <a:t>（汤普森），</a:t>
            </a:r>
            <a:r>
              <a:rPr lang="en-US" altLang="zh-CN" sz="1200" b="0" i="0" kern="1200" dirty="0" err="1">
                <a:solidFill>
                  <a:schemeClr val="tx1"/>
                </a:solidFill>
                <a:effectLst/>
                <a:latin typeface="+mn-lt"/>
                <a:ea typeface="+mn-ea"/>
                <a:cs typeface="+mn-cs"/>
              </a:rPr>
              <a:t>jamal</a:t>
            </a:r>
            <a:r>
              <a:rPr lang="en-US" altLang="zh-CN" sz="1200" b="0" i="0" kern="1200" dirty="0">
                <a:solidFill>
                  <a:schemeClr val="tx1"/>
                </a:solidFill>
                <a:effectLst/>
                <a:latin typeface="+mn-lt"/>
                <a:ea typeface="+mn-ea"/>
                <a:cs typeface="+mn-cs"/>
              </a:rPr>
              <a:t> </a:t>
            </a:r>
            <a:r>
              <a:rPr lang="en-US" altLang="zh-CN" sz="1200" b="0" i="0" kern="1200" dirty="0" err="1">
                <a:solidFill>
                  <a:schemeClr val="tx1"/>
                </a:solidFill>
                <a:effectLst/>
                <a:latin typeface="+mn-lt"/>
                <a:ea typeface="+mn-ea"/>
                <a:cs typeface="+mn-cs"/>
              </a:rPr>
              <a:t>crawford</a:t>
            </a:r>
            <a:r>
              <a:rPr lang="zh-CN" altLang="en-US" sz="1200" b="0" i="0" kern="1200" dirty="0">
                <a:solidFill>
                  <a:schemeClr val="tx1"/>
                </a:solidFill>
                <a:effectLst/>
                <a:latin typeface="+mn-lt"/>
                <a:ea typeface="+mn-ea"/>
                <a:cs typeface="+mn-cs"/>
              </a:rPr>
              <a:t>（克劳福德），</a:t>
            </a:r>
            <a:r>
              <a:rPr lang="en-US" altLang="zh-CN" sz="1200" b="0" i="0" kern="1200" dirty="0" err="1">
                <a:solidFill>
                  <a:schemeClr val="tx1"/>
                </a:solidFill>
                <a:effectLst/>
                <a:latin typeface="+mn-lt"/>
                <a:ea typeface="+mn-ea"/>
                <a:cs typeface="+mn-cs"/>
              </a:rPr>
              <a:t>kevin</a:t>
            </a:r>
            <a:r>
              <a:rPr lang="en-US" altLang="zh-CN" sz="1200" b="0" i="0" kern="1200" dirty="0">
                <a:solidFill>
                  <a:schemeClr val="tx1"/>
                </a:solidFill>
                <a:effectLst/>
                <a:latin typeface="+mn-lt"/>
                <a:ea typeface="+mn-ea"/>
                <a:cs typeface="+mn-cs"/>
              </a:rPr>
              <a:t> love</a:t>
            </a:r>
            <a:r>
              <a:rPr lang="zh-CN" altLang="en-US" sz="1200" b="0" i="0" kern="1200" dirty="0">
                <a:solidFill>
                  <a:schemeClr val="tx1"/>
                </a:solidFill>
                <a:effectLst/>
                <a:latin typeface="+mn-lt"/>
                <a:ea typeface="+mn-ea"/>
                <a:cs typeface="+mn-cs"/>
              </a:rPr>
              <a:t>（乐福），</a:t>
            </a:r>
            <a:r>
              <a:rPr lang="en-US" altLang="zh-CN" sz="1200" b="0" i="0" kern="1200" dirty="0" err="1">
                <a:solidFill>
                  <a:schemeClr val="tx1"/>
                </a:solidFill>
                <a:effectLst/>
                <a:latin typeface="+mn-lt"/>
                <a:ea typeface="+mn-ea"/>
                <a:cs typeface="+mn-cs"/>
              </a:rPr>
              <a:t>avery</a:t>
            </a:r>
            <a:r>
              <a:rPr lang="en-US" altLang="zh-CN" sz="1200" b="0" i="0" kern="1200" dirty="0">
                <a:solidFill>
                  <a:schemeClr val="tx1"/>
                </a:solidFill>
                <a:effectLst/>
                <a:latin typeface="+mn-lt"/>
                <a:ea typeface="+mn-ea"/>
                <a:cs typeface="+mn-cs"/>
              </a:rPr>
              <a:t> </a:t>
            </a:r>
            <a:r>
              <a:rPr lang="en-US" altLang="zh-CN" sz="1200" b="0" i="0" kern="1200" dirty="0" err="1">
                <a:solidFill>
                  <a:schemeClr val="tx1"/>
                </a:solidFill>
                <a:effectLst/>
                <a:latin typeface="+mn-lt"/>
                <a:ea typeface="+mn-ea"/>
                <a:cs typeface="+mn-cs"/>
              </a:rPr>
              <a:t>bradley</a:t>
            </a:r>
            <a:r>
              <a:rPr lang="zh-CN" altLang="en-US" sz="1200" b="0" i="0" kern="1200" dirty="0">
                <a:solidFill>
                  <a:schemeClr val="tx1"/>
                </a:solidFill>
                <a:effectLst/>
                <a:latin typeface="+mn-lt"/>
                <a:ea typeface="+mn-ea"/>
                <a:cs typeface="+mn-cs"/>
              </a:rPr>
              <a:t>（布拉德利）</a:t>
            </a:r>
            <a:r>
              <a:rPr lang="zh-CN" altLang="en-US" dirty="0"/>
              <a:t>） 完全的外线进攻球员，三分是主要的进攻手段</a:t>
            </a:r>
            <a:endParaRPr lang="en-US" altLang="zh-CN" dirty="0"/>
          </a:p>
          <a:p>
            <a:r>
              <a:rPr lang="en-US" altLang="zh-CN" dirty="0"/>
              <a:t>2.</a:t>
            </a:r>
            <a:r>
              <a:rPr lang="en-US" altLang="zh-CN" sz="1200" b="0" i="0" kern="1200" dirty="0">
                <a:solidFill>
                  <a:schemeClr val="tx1"/>
                </a:solidFill>
                <a:effectLst/>
                <a:latin typeface="+mn-lt"/>
                <a:ea typeface="+mn-ea"/>
                <a:cs typeface="+mn-cs"/>
              </a:rPr>
              <a:t> Nikola Vucevic</a:t>
            </a:r>
            <a:r>
              <a:rPr lang="zh-CN" altLang="en-US" sz="1200" b="0" i="0" kern="1200" dirty="0">
                <a:solidFill>
                  <a:schemeClr val="tx1"/>
                </a:solidFill>
                <a:effectLst/>
                <a:latin typeface="+mn-lt"/>
                <a:ea typeface="+mn-ea"/>
                <a:cs typeface="+mn-cs"/>
              </a:rPr>
              <a:t>（武切维奇），</a:t>
            </a:r>
            <a:r>
              <a:rPr lang="en-US" altLang="zh-CN" sz="1200" b="0" i="0" kern="1200" dirty="0">
                <a:solidFill>
                  <a:schemeClr val="tx1"/>
                </a:solidFill>
                <a:effectLst/>
                <a:latin typeface="+mn-lt"/>
                <a:ea typeface="+mn-ea"/>
                <a:cs typeface="+mn-cs"/>
              </a:rPr>
              <a:t>Pau Gasol</a:t>
            </a:r>
            <a:r>
              <a:rPr lang="zh-CN" altLang="en-US" sz="1200" b="0" i="0" kern="1200" dirty="0">
                <a:solidFill>
                  <a:schemeClr val="tx1"/>
                </a:solidFill>
                <a:effectLst/>
                <a:latin typeface="+mn-lt"/>
                <a:ea typeface="+mn-ea"/>
                <a:cs typeface="+mn-cs"/>
              </a:rPr>
              <a:t>（加索尔），</a:t>
            </a:r>
            <a:r>
              <a:rPr lang="en-US" altLang="zh-CN" sz="1200" b="0" i="0" kern="1200" dirty="0">
                <a:solidFill>
                  <a:schemeClr val="tx1"/>
                </a:solidFill>
                <a:effectLst/>
                <a:latin typeface="+mn-lt"/>
                <a:ea typeface="+mn-ea"/>
                <a:cs typeface="+mn-cs"/>
              </a:rPr>
              <a:t>Al Jefferson</a:t>
            </a:r>
            <a:r>
              <a:rPr lang="zh-CN" altLang="en-US" sz="1200" b="0" i="0" kern="1200" dirty="0">
                <a:solidFill>
                  <a:schemeClr val="tx1"/>
                </a:solidFill>
                <a:effectLst/>
                <a:latin typeface="+mn-lt"/>
                <a:ea typeface="+mn-ea"/>
                <a:cs typeface="+mn-cs"/>
              </a:rPr>
              <a:t>（杰弗森），</a:t>
            </a:r>
            <a:r>
              <a:rPr lang="en-US" altLang="zh-CN" sz="1200" b="0" i="0" kern="1200" dirty="0">
                <a:solidFill>
                  <a:schemeClr val="tx1"/>
                </a:solidFill>
                <a:effectLst/>
                <a:latin typeface="+mn-lt"/>
                <a:ea typeface="+mn-ea"/>
                <a:cs typeface="+mn-cs"/>
              </a:rPr>
              <a:t>DeMarcus Cousins</a:t>
            </a:r>
            <a:r>
              <a:rPr lang="zh-CN" altLang="en-US" sz="1200" b="0" i="0" kern="1200" dirty="0">
                <a:solidFill>
                  <a:schemeClr val="tx1"/>
                </a:solidFill>
                <a:effectLst/>
                <a:latin typeface="+mn-lt"/>
                <a:ea typeface="+mn-ea"/>
                <a:cs typeface="+mn-cs"/>
              </a:rPr>
              <a:t>（考辛斯） 内线球员，同时具有一定的中远距离投射能力</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3. Tyreke Evans(</a:t>
            </a:r>
            <a:r>
              <a:rPr lang="zh-CN" altLang="en-US" sz="1200" b="0" i="0" kern="1200" dirty="0">
                <a:solidFill>
                  <a:schemeClr val="tx1"/>
                </a:solidFill>
                <a:effectLst/>
                <a:latin typeface="+mn-lt"/>
                <a:ea typeface="+mn-ea"/>
                <a:cs typeface="+mn-cs"/>
              </a:rPr>
              <a:t>埃文斯</a:t>
            </a:r>
            <a:r>
              <a:rPr lang="en-US" altLang="zh-CN" sz="1200" b="0" i="0" kern="1200" dirty="0">
                <a:solidFill>
                  <a:schemeClr val="tx1"/>
                </a:solidFill>
                <a:effectLst/>
                <a:latin typeface="+mn-lt"/>
                <a:ea typeface="+mn-ea"/>
                <a:cs typeface="+mn-cs"/>
              </a:rPr>
              <a:t>), </a:t>
            </a:r>
            <a:r>
              <a:rPr lang="en-US" altLang="zh-CN" sz="1200" b="0" i="0" kern="1200" dirty="0" err="1">
                <a:solidFill>
                  <a:schemeClr val="tx1"/>
                </a:solidFill>
                <a:effectLst/>
                <a:latin typeface="+mn-lt"/>
                <a:ea typeface="+mn-ea"/>
                <a:cs typeface="+mn-cs"/>
              </a:rPr>
              <a:t>greg</a:t>
            </a:r>
            <a:r>
              <a:rPr lang="en-US" altLang="zh-CN" sz="1200" b="0" i="0" kern="1200" dirty="0">
                <a:solidFill>
                  <a:schemeClr val="tx1"/>
                </a:solidFill>
                <a:effectLst/>
                <a:latin typeface="+mn-lt"/>
                <a:ea typeface="+mn-ea"/>
                <a:cs typeface="+mn-cs"/>
              </a:rPr>
              <a:t> Monroe(</a:t>
            </a:r>
            <a:r>
              <a:rPr lang="zh-CN" altLang="en-US" sz="1200" b="0" i="0" kern="1200" dirty="0">
                <a:solidFill>
                  <a:schemeClr val="tx1"/>
                </a:solidFill>
                <a:effectLst/>
                <a:latin typeface="+mn-lt"/>
                <a:ea typeface="+mn-ea"/>
                <a:cs typeface="+mn-cs"/>
              </a:rPr>
              <a:t>门罗</a:t>
            </a:r>
            <a:r>
              <a:rPr lang="en-US" altLang="zh-CN" sz="1200" b="0" i="0" kern="1200" dirty="0">
                <a:solidFill>
                  <a:schemeClr val="tx1"/>
                </a:solidFill>
                <a:effectLst/>
                <a:latin typeface="+mn-lt"/>
                <a:ea typeface="+mn-ea"/>
                <a:cs typeface="+mn-cs"/>
              </a:rPr>
              <a:t>), Andre Drummond(</a:t>
            </a:r>
            <a:r>
              <a:rPr lang="zh-CN" altLang="en-US" sz="1200" b="0" i="0" kern="1200" dirty="0">
                <a:solidFill>
                  <a:schemeClr val="tx1"/>
                </a:solidFill>
                <a:effectLst/>
                <a:latin typeface="+mn-lt"/>
                <a:ea typeface="+mn-ea"/>
                <a:cs typeface="+mn-cs"/>
              </a:rPr>
              <a:t>德拉蒙德</a:t>
            </a:r>
            <a:r>
              <a:rPr lang="en-US" altLang="zh-CN" sz="1200" b="0" i="0" kern="1200" dirty="0">
                <a:solidFill>
                  <a:schemeClr val="tx1"/>
                </a:solidFill>
                <a:effectLst/>
                <a:latin typeface="+mn-lt"/>
                <a:ea typeface="+mn-ea"/>
                <a:cs typeface="+mn-cs"/>
              </a:rPr>
              <a:t>), </a:t>
            </a:r>
            <a:r>
              <a:rPr lang="en-US" altLang="zh-CN" sz="1200" b="0" i="0" kern="1200" dirty="0" err="1">
                <a:solidFill>
                  <a:schemeClr val="tx1"/>
                </a:solidFill>
                <a:effectLst/>
                <a:latin typeface="+mn-lt"/>
                <a:ea typeface="+mn-ea"/>
                <a:cs typeface="+mn-cs"/>
              </a:rPr>
              <a:t>Enes</a:t>
            </a:r>
            <a:r>
              <a:rPr lang="en-US" altLang="zh-CN" sz="1200" b="0" i="0" kern="1200" dirty="0">
                <a:solidFill>
                  <a:schemeClr val="tx1"/>
                </a:solidFill>
                <a:effectLst/>
                <a:latin typeface="+mn-lt"/>
                <a:ea typeface="+mn-ea"/>
                <a:cs typeface="+mn-cs"/>
              </a:rPr>
              <a:t> Kanter(</a:t>
            </a:r>
            <a:r>
              <a:rPr lang="zh-CN" altLang="en-US" sz="1200" b="0" i="0" kern="1200" dirty="0">
                <a:solidFill>
                  <a:schemeClr val="tx1"/>
                </a:solidFill>
                <a:effectLst/>
                <a:latin typeface="+mn-lt"/>
                <a:ea typeface="+mn-ea"/>
                <a:cs typeface="+mn-cs"/>
              </a:rPr>
              <a:t>坎特</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完全的内线球员，几乎全部进攻都是在三秒区内完成的。</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4. </a:t>
            </a:r>
            <a:r>
              <a:rPr lang="en-US" altLang="zh-CN" sz="1200" b="0" i="0" kern="1200" dirty="0" err="1">
                <a:solidFill>
                  <a:schemeClr val="tx1"/>
                </a:solidFill>
                <a:effectLst/>
                <a:latin typeface="+mn-lt"/>
                <a:ea typeface="+mn-ea"/>
                <a:cs typeface="+mn-cs"/>
              </a:rPr>
              <a:t>james</a:t>
            </a:r>
            <a:r>
              <a:rPr lang="en-US" altLang="zh-CN" sz="1200" b="0" i="0" kern="1200" dirty="0">
                <a:solidFill>
                  <a:schemeClr val="tx1"/>
                </a:solidFill>
                <a:effectLst/>
                <a:latin typeface="+mn-lt"/>
                <a:ea typeface="+mn-ea"/>
                <a:cs typeface="+mn-cs"/>
              </a:rPr>
              <a:t> harden(</a:t>
            </a:r>
            <a:r>
              <a:rPr lang="zh-CN" altLang="en-US" sz="1200" b="0" i="0" kern="1200" dirty="0">
                <a:solidFill>
                  <a:schemeClr val="tx1"/>
                </a:solidFill>
                <a:effectLst/>
                <a:latin typeface="+mn-lt"/>
                <a:ea typeface="+mn-ea"/>
                <a:cs typeface="+mn-cs"/>
              </a:rPr>
              <a:t>哈登</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a:t>
            </a:r>
            <a:r>
              <a:rPr lang="en-US" altLang="zh-CN" sz="1200" b="0" i="0" kern="1200" dirty="0" err="1">
                <a:solidFill>
                  <a:schemeClr val="tx1"/>
                </a:solidFill>
                <a:effectLst/>
                <a:latin typeface="+mn-lt"/>
                <a:ea typeface="+mn-ea"/>
                <a:cs typeface="+mn-cs"/>
              </a:rPr>
              <a:t>mnta</a:t>
            </a:r>
            <a:r>
              <a:rPr lang="en-US" altLang="zh-CN" sz="1200" b="0" i="0" kern="1200" dirty="0">
                <a:solidFill>
                  <a:schemeClr val="tx1"/>
                </a:solidFill>
                <a:effectLst/>
                <a:latin typeface="+mn-lt"/>
                <a:ea typeface="+mn-ea"/>
                <a:cs typeface="+mn-cs"/>
              </a:rPr>
              <a:t> </a:t>
            </a:r>
            <a:r>
              <a:rPr lang="en-US" altLang="zh-CN" sz="1200" b="0" i="0" kern="1200" dirty="0" err="1">
                <a:solidFill>
                  <a:schemeClr val="tx1"/>
                </a:solidFill>
                <a:effectLst/>
                <a:latin typeface="+mn-lt"/>
                <a:ea typeface="+mn-ea"/>
                <a:cs typeface="+mn-cs"/>
              </a:rPr>
              <a:t>ellis</a:t>
            </a:r>
            <a:r>
              <a:rPr lang="zh-CN" altLang="en-US" sz="1200" b="0" i="0" kern="1200" dirty="0">
                <a:solidFill>
                  <a:schemeClr val="tx1"/>
                </a:solidFill>
                <a:effectLst/>
                <a:latin typeface="+mn-lt"/>
                <a:ea typeface="+mn-ea"/>
                <a:cs typeface="+mn-cs"/>
              </a:rPr>
              <a:t>（埃利斯），</a:t>
            </a:r>
            <a:r>
              <a:rPr lang="en-US" altLang="zh-CN" sz="1200" b="0" i="0" kern="1200" dirty="0" err="1">
                <a:solidFill>
                  <a:schemeClr val="tx1"/>
                </a:solidFill>
                <a:effectLst/>
                <a:latin typeface="+mn-lt"/>
                <a:ea typeface="+mn-ea"/>
                <a:cs typeface="+mn-cs"/>
              </a:rPr>
              <a:t>damian</a:t>
            </a:r>
            <a:r>
              <a:rPr lang="en-US" altLang="zh-CN" sz="1200" b="0" i="0" kern="1200" dirty="0">
                <a:solidFill>
                  <a:schemeClr val="tx1"/>
                </a:solidFill>
                <a:effectLst/>
                <a:latin typeface="+mn-lt"/>
                <a:ea typeface="+mn-ea"/>
                <a:cs typeface="+mn-cs"/>
              </a:rPr>
              <a:t> </a:t>
            </a:r>
            <a:r>
              <a:rPr lang="en-US" altLang="zh-CN" sz="1200" b="0" i="0" kern="1200" dirty="0" err="1">
                <a:solidFill>
                  <a:schemeClr val="tx1"/>
                </a:solidFill>
                <a:effectLst/>
                <a:latin typeface="+mn-lt"/>
                <a:ea typeface="+mn-ea"/>
                <a:cs typeface="+mn-cs"/>
              </a:rPr>
              <a:t>lillard</a:t>
            </a:r>
            <a:r>
              <a:rPr lang="zh-CN" altLang="en-US" sz="1200" b="0" i="0" kern="1200" dirty="0">
                <a:solidFill>
                  <a:schemeClr val="tx1"/>
                </a:solidFill>
                <a:effectLst/>
                <a:latin typeface="+mn-lt"/>
                <a:ea typeface="+mn-ea"/>
                <a:cs typeface="+mn-cs"/>
              </a:rPr>
              <a:t>（利拉德），</a:t>
            </a:r>
            <a:r>
              <a:rPr lang="en-US" altLang="zh-CN" sz="1200" b="0" i="0" kern="1200" dirty="0" err="1">
                <a:solidFill>
                  <a:schemeClr val="tx1"/>
                </a:solidFill>
                <a:effectLst/>
                <a:latin typeface="+mn-lt"/>
                <a:ea typeface="+mn-ea"/>
                <a:cs typeface="+mn-cs"/>
              </a:rPr>
              <a:t>lebron</a:t>
            </a:r>
            <a:r>
              <a:rPr lang="en-US" altLang="zh-CN" sz="1200" b="0" i="0" kern="1200" dirty="0">
                <a:solidFill>
                  <a:schemeClr val="tx1"/>
                </a:solidFill>
                <a:effectLst/>
                <a:latin typeface="+mn-lt"/>
                <a:ea typeface="+mn-ea"/>
                <a:cs typeface="+mn-cs"/>
              </a:rPr>
              <a:t> </a:t>
            </a:r>
            <a:r>
              <a:rPr lang="en-US" altLang="zh-CN" sz="1200" b="0" i="0" kern="1200" dirty="0" err="1">
                <a:solidFill>
                  <a:schemeClr val="tx1"/>
                </a:solidFill>
                <a:effectLst/>
                <a:latin typeface="+mn-lt"/>
                <a:ea typeface="+mn-ea"/>
                <a:cs typeface="+mn-cs"/>
              </a:rPr>
              <a:t>james</a:t>
            </a:r>
            <a:r>
              <a:rPr lang="zh-CN" altLang="en-US" sz="1200" b="0" i="0" kern="1200" dirty="0">
                <a:solidFill>
                  <a:schemeClr val="tx1"/>
                </a:solidFill>
                <a:effectLst/>
                <a:latin typeface="+mn-lt"/>
                <a:ea typeface="+mn-ea"/>
                <a:cs typeface="+mn-cs"/>
              </a:rPr>
              <a:t>（詹姆斯），</a:t>
            </a:r>
            <a:r>
              <a:rPr lang="en-US" altLang="zh-CN" sz="1200" b="0" i="0" kern="1200" dirty="0" err="1">
                <a:solidFill>
                  <a:schemeClr val="tx1"/>
                </a:solidFill>
                <a:effectLst/>
                <a:latin typeface="+mn-lt"/>
                <a:ea typeface="+mn-ea"/>
                <a:cs typeface="+mn-cs"/>
              </a:rPr>
              <a:t>russell</a:t>
            </a:r>
            <a:r>
              <a:rPr lang="en-US" altLang="zh-CN" sz="1200" b="0" i="0" kern="1200" dirty="0">
                <a:solidFill>
                  <a:schemeClr val="tx1"/>
                </a:solidFill>
                <a:effectLst/>
                <a:latin typeface="+mn-lt"/>
                <a:ea typeface="+mn-ea"/>
                <a:cs typeface="+mn-cs"/>
              </a:rPr>
              <a:t> </a:t>
            </a:r>
            <a:r>
              <a:rPr lang="en-US" altLang="zh-CN" sz="1200" b="0" i="0" kern="1200" dirty="0" err="1">
                <a:solidFill>
                  <a:schemeClr val="tx1"/>
                </a:solidFill>
                <a:effectLst/>
                <a:latin typeface="+mn-lt"/>
                <a:ea typeface="+mn-ea"/>
                <a:cs typeface="+mn-cs"/>
              </a:rPr>
              <a:t>westbrook</a:t>
            </a:r>
            <a:r>
              <a:rPr lang="zh-CN" altLang="en-US" sz="1200" b="0" i="0" kern="1200" dirty="0">
                <a:solidFill>
                  <a:schemeClr val="tx1"/>
                </a:solidFill>
                <a:effectLst/>
                <a:latin typeface="+mn-lt"/>
                <a:ea typeface="+mn-ea"/>
                <a:cs typeface="+mn-cs"/>
              </a:rPr>
              <a:t>（威斯布鲁克），</a:t>
            </a:r>
            <a:r>
              <a:rPr lang="en-US" altLang="zh-CN" sz="1200" b="0" i="0" kern="1200" dirty="0" err="1">
                <a:solidFill>
                  <a:schemeClr val="tx1"/>
                </a:solidFill>
                <a:effectLst/>
                <a:latin typeface="+mn-lt"/>
                <a:ea typeface="+mn-ea"/>
                <a:cs typeface="+mn-cs"/>
              </a:rPr>
              <a:t>stephen</a:t>
            </a:r>
            <a:r>
              <a:rPr lang="en-US" altLang="zh-CN" sz="1200" b="0" i="0" kern="1200" dirty="0">
                <a:solidFill>
                  <a:schemeClr val="tx1"/>
                </a:solidFill>
                <a:effectLst/>
                <a:latin typeface="+mn-lt"/>
                <a:ea typeface="+mn-ea"/>
                <a:cs typeface="+mn-cs"/>
              </a:rPr>
              <a:t> curry</a:t>
            </a:r>
            <a:r>
              <a:rPr lang="zh-CN" altLang="en-US" sz="1200" b="0" i="0" kern="1200" dirty="0">
                <a:solidFill>
                  <a:schemeClr val="tx1"/>
                </a:solidFill>
                <a:effectLst/>
                <a:latin typeface="+mn-lt"/>
                <a:ea typeface="+mn-ea"/>
                <a:cs typeface="+mn-cs"/>
              </a:rPr>
              <a:t>（库里），</a:t>
            </a:r>
            <a:r>
              <a:rPr lang="en-US" altLang="zh-CN" sz="1200" b="0" i="0" kern="1200" dirty="0">
                <a:solidFill>
                  <a:schemeClr val="tx1"/>
                </a:solidFill>
                <a:effectLst/>
                <a:latin typeface="+mn-lt"/>
                <a:ea typeface="+mn-ea"/>
                <a:cs typeface="+mn-cs"/>
              </a:rPr>
              <a:t>kyrie </a:t>
            </a:r>
            <a:r>
              <a:rPr lang="en-US" altLang="zh-CN" sz="1200" b="0" i="0" kern="1200" dirty="0" err="1">
                <a:solidFill>
                  <a:schemeClr val="tx1"/>
                </a:solidFill>
                <a:effectLst/>
                <a:latin typeface="+mn-lt"/>
                <a:ea typeface="+mn-ea"/>
                <a:cs typeface="+mn-cs"/>
              </a:rPr>
              <a:t>irving</a:t>
            </a:r>
            <a:r>
              <a:rPr lang="zh-CN" altLang="en-US" sz="1200" b="0" i="0" kern="1200" dirty="0">
                <a:solidFill>
                  <a:schemeClr val="tx1"/>
                </a:solidFill>
                <a:effectLst/>
                <a:latin typeface="+mn-lt"/>
                <a:ea typeface="+mn-ea"/>
                <a:cs typeface="+mn-cs"/>
              </a:rPr>
              <a:t>（欧文），</a:t>
            </a:r>
            <a:r>
              <a:rPr lang="en-US" altLang="zh-CN" sz="1200" b="0" i="0" kern="1200" dirty="0">
                <a:solidFill>
                  <a:schemeClr val="tx1"/>
                </a:solidFill>
                <a:effectLst/>
                <a:latin typeface="+mn-lt"/>
                <a:ea typeface="+mn-ea"/>
                <a:cs typeface="+mn-cs"/>
              </a:rPr>
              <a:t>Chris Paul</a:t>
            </a:r>
            <a:r>
              <a:rPr lang="zh-CN" altLang="en-US" sz="1200" b="0" i="0" kern="1200" dirty="0">
                <a:solidFill>
                  <a:schemeClr val="tx1"/>
                </a:solidFill>
                <a:effectLst/>
                <a:latin typeface="+mn-lt"/>
                <a:ea typeface="+mn-ea"/>
                <a:cs typeface="+mn-cs"/>
              </a:rPr>
              <a:t>（保罗）绝大多数球队的当家球星都是该类型的球员，内能上篮，外也有良好的三分投射能力。</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5. LaMarcus Aldridge</a:t>
            </a:r>
            <a:r>
              <a:rPr lang="zh-CN" altLang="en-US" sz="1200" b="0" i="0" kern="1200" dirty="0">
                <a:solidFill>
                  <a:schemeClr val="tx1"/>
                </a:solidFill>
                <a:effectLst/>
                <a:latin typeface="+mn-lt"/>
                <a:ea typeface="+mn-ea"/>
                <a:cs typeface="+mn-cs"/>
              </a:rPr>
              <a:t>（阿尔德里奇），</a:t>
            </a:r>
            <a:r>
              <a:rPr lang="en-US" altLang="zh-CN" sz="1200" b="0" i="0" kern="1200" dirty="0">
                <a:solidFill>
                  <a:schemeClr val="tx1"/>
                </a:solidFill>
                <a:effectLst/>
                <a:latin typeface="+mn-lt"/>
                <a:ea typeface="+mn-ea"/>
                <a:cs typeface="+mn-cs"/>
              </a:rPr>
              <a:t>Blake Griffin</a:t>
            </a:r>
            <a:r>
              <a:rPr lang="zh-CN" altLang="en-US" sz="1200" b="0" i="0" kern="1200" dirty="0">
                <a:solidFill>
                  <a:schemeClr val="tx1"/>
                </a:solidFill>
                <a:effectLst/>
                <a:latin typeface="+mn-lt"/>
                <a:ea typeface="+mn-ea"/>
                <a:cs typeface="+mn-cs"/>
              </a:rPr>
              <a:t>（格里芬），</a:t>
            </a:r>
            <a:r>
              <a:rPr lang="en-US" altLang="zh-CN" sz="1200" b="0" i="0" kern="1200" dirty="0">
                <a:solidFill>
                  <a:schemeClr val="tx1"/>
                </a:solidFill>
                <a:effectLst/>
                <a:latin typeface="+mn-lt"/>
                <a:ea typeface="+mn-ea"/>
                <a:cs typeface="+mn-cs"/>
              </a:rPr>
              <a:t>Anthony Davis</a:t>
            </a:r>
            <a:r>
              <a:rPr lang="zh-CN" altLang="en-US" sz="1200" b="0" i="0" kern="1200" dirty="0">
                <a:solidFill>
                  <a:schemeClr val="tx1"/>
                </a:solidFill>
                <a:effectLst/>
                <a:latin typeface="+mn-lt"/>
                <a:ea typeface="+mn-ea"/>
                <a:cs typeface="+mn-cs"/>
              </a:rPr>
              <a:t>（戴维斯） 与第二类球员类似，但相对第二类球员在中远距离投射球更多。</a:t>
            </a:r>
            <a:endParaRPr lang="zh-CN" altLang="en-US" dirty="0"/>
          </a:p>
        </p:txBody>
      </p:sp>
      <p:sp>
        <p:nvSpPr>
          <p:cNvPr id="4" name="灯片编号占位符 3"/>
          <p:cNvSpPr>
            <a:spLocks noGrp="1"/>
          </p:cNvSpPr>
          <p:nvPr>
            <p:ph type="sldNum" sz="quarter" idx="5"/>
          </p:nvPr>
        </p:nvSpPr>
        <p:spPr/>
        <p:txBody>
          <a:bodyPr/>
          <a:lstStyle/>
          <a:p>
            <a:fld id="{142ED2B4-1C8E-4590-A558-0F608599CC0C}"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endParaRPr lang="zh-CN" altLang="en-US"/>
          </a:p>
        </p:txBody>
      </p:sp>
      <p:sp>
        <p:nvSpPr>
          <p:cNvPr id="4" name="日期占位符 3"/>
          <p:cNvSpPr>
            <a:spLocks noGrp="1"/>
          </p:cNvSpPr>
          <p:nvPr>
            <p:ph type="dt" sz="half" idx="10"/>
          </p:nvPr>
        </p:nvSpPr>
        <p:spPr/>
        <p:txBody>
          <a:bodyPr/>
          <a:lstStyle/>
          <a:p>
            <a:fld id="{5927D503-FAC2-446F-94D4-0B9973DD4BF1}"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4B207FA-B3A2-40A8-90FC-2A84D419E244}" type="slidenum">
              <a:rPr lang="zh-CN" altLang="en-US" smtClean="0"/>
            </a:fld>
            <a:endParaRPr lang="zh-CN" altLang="en-US"/>
          </a:p>
        </p:txBody>
      </p:sp>
    </p:spTree>
  </p:cSld>
  <p:clrMapOvr>
    <a:masterClrMapping/>
  </p:clrMapOvr>
  <p:transition spd="slow">
    <p:random/>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5927D503-FAC2-446F-94D4-0B9973DD4BF1}"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4B207FA-B3A2-40A8-90FC-2A84D419E244}" type="slidenum">
              <a:rPr lang="zh-CN" altLang="en-US" smtClean="0"/>
            </a:fld>
            <a:endParaRPr lang="zh-CN" altLang="en-US"/>
          </a:p>
        </p:txBody>
      </p:sp>
    </p:spTree>
  </p:cSld>
  <p:clrMapOvr>
    <a:masterClrMapping/>
  </p:clrMapOvr>
  <p:transition spd="slow">
    <p:random/>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5927D503-FAC2-446F-94D4-0B9973DD4BF1}"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4B207FA-B3A2-40A8-90FC-2A84D419E244}" type="slidenum">
              <a:rPr lang="zh-CN" altLang="en-US" smtClean="0"/>
            </a:fld>
            <a:endParaRPr lang="zh-CN" altLang="en-US"/>
          </a:p>
        </p:txBody>
      </p:sp>
    </p:spTree>
  </p:cSld>
  <p:clrMapOvr>
    <a:masterClrMapping/>
  </p:clrMapOvr>
  <p:transition spd="slow">
    <p:random/>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Tree>
  </p:cSld>
  <p:clrMapOvr>
    <a:masterClrMapping/>
  </p:clrMapOvr>
  <p:transition spd="slow">
    <p:random/>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003">
    <p:spTree>
      <p:nvGrpSpPr>
        <p:cNvPr id="1" name=""/>
        <p:cNvGrpSpPr/>
        <p:nvPr/>
      </p:nvGrpSpPr>
      <p:grpSpPr>
        <a:xfrm>
          <a:off x="0" y="0"/>
          <a:ext cx="0" cy="0"/>
          <a:chOff x="0" y="0"/>
          <a:chExt cx="0" cy="0"/>
        </a:xfrm>
      </p:grpSpPr>
      <p:sp>
        <p:nvSpPr>
          <p:cNvPr id="35" name="placeholder.jpg"/>
          <p:cNvSpPr>
            <a:spLocks noGrp="1"/>
          </p:cNvSpPr>
          <p:nvPr>
            <p:ph type="pic" sz="half" idx="13"/>
          </p:nvPr>
        </p:nvSpPr>
        <p:spPr>
          <a:xfrm>
            <a:off x="952500" y="3270250"/>
            <a:ext cx="4698686" cy="3587712"/>
          </a:xfrm>
          <a:prstGeom prst="rect">
            <a:avLst/>
          </a:prstGeom>
          <a:blipFill>
            <a:blip r:embed="rId2" cstate="print"/>
            <a:stretch>
              <a:fillRect/>
            </a:stretch>
          </a:blipFill>
        </p:spPr>
        <p:txBody>
          <a:bodyPr lIns="91439" tIns="45719" rIns="91439" bIns="45719">
            <a:noAutofit/>
          </a:bodyPr>
          <a:lstStyle/>
          <a:p/>
        </p:txBody>
      </p:sp>
      <p:sp>
        <p:nvSpPr>
          <p:cNvPr id="36" name="Foliennummer"/>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slow">
    <p:random/>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过度页1">
    <p:spTree>
      <p:nvGrpSpPr>
        <p:cNvPr id="1" name=""/>
        <p:cNvGrpSpPr/>
        <p:nvPr/>
      </p:nvGrpSpPr>
      <p:grpSpPr>
        <a:xfrm>
          <a:off x="0" y="0"/>
          <a:ext cx="0" cy="0"/>
          <a:chOff x="0" y="0"/>
          <a:chExt cx="0" cy="0"/>
        </a:xfrm>
      </p:grpSpPr>
      <p:sp>
        <p:nvSpPr>
          <p:cNvPr id="11" name="图片占位符 10"/>
          <p:cNvSpPr>
            <a:spLocks noGrp="1"/>
          </p:cNvSpPr>
          <p:nvPr>
            <p:ph type="pic" sz="quarter" idx="10"/>
          </p:nvPr>
        </p:nvSpPr>
        <p:spPr>
          <a:xfrm>
            <a:off x="0" y="1988458"/>
            <a:ext cx="12192000" cy="2656114"/>
          </a:xfrm>
          <a:custGeom>
            <a:avLst/>
            <a:gdLst>
              <a:gd name="connsiteX0" fmla="*/ 0 w 12192000"/>
              <a:gd name="connsiteY0" fmla="*/ 0 h 2656114"/>
              <a:gd name="connsiteX1" fmla="*/ 12192000 w 12192000"/>
              <a:gd name="connsiteY1" fmla="*/ 0 h 2656114"/>
              <a:gd name="connsiteX2" fmla="*/ 12192000 w 12192000"/>
              <a:gd name="connsiteY2" fmla="*/ 2656114 h 2656114"/>
              <a:gd name="connsiteX3" fmla="*/ 0 w 12192000"/>
              <a:gd name="connsiteY3" fmla="*/ 2656114 h 2656114"/>
            </a:gdLst>
            <a:ahLst/>
            <a:cxnLst>
              <a:cxn ang="0">
                <a:pos x="connsiteX0" y="connsiteY0"/>
              </a:cxn>
              <a:cxn ang="0">
                <a:pos x="connsiteX1" y="connsiteY1"/>
              </a:cxn>
              <a:cxn ang="0">
                <a:pos x="connsiteX2" y="connsiteY2"/>
              </a:cxn>
              <a:cxn ang="0">
                <a:pos x="connsiteX3" y="connsiteY3"/>
              </a:cxn>
            </a:cxnLst>
            <a:rect l="l" t="t" r="r" b="b"/>
            <a:pathLst>
              <a:path w="12192000" h="2656114">
                <a:moveTo>
                  <a:pt x="0" y="0"/>
                </a:moveTo>
                <a:lnTo>
                  <a:pt x="12192000" y="0"/>
                </a:lnTo>
                <a:lnTo>
                  <a:pt x="12192000" y="2656114"/>
                </a:lnTo>
                <a:lnTo>
                  <a:pt x="0" y="2656114"/>
                </a:lnTo>
                <a:close/>
              </a:path>
            </a:pathLst>
          </a:custGeom>
        </p:spPr>
        <p:txBody>
          <a:bodyPr wrap="square">
            <a:noAutofit/>
          </a:bodyPr>
          <a:lstStyle/>
          <a:p>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advClick="0" advTm="1000">
        <p:fade/>
      </p:transition>
    </mc:Choice>
    <mc:Fallback>
      <p:transition spd="med" advClick="0" advTm="100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hasCustomPrompt="1"/>
          </p:nvPr>
        </p:nvSpPr>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5927D503-FAC2-446F-94D4-0B9973DD4BF1}"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4B207FA-B3A2-40A8-90FC-2A84D419E244}" type="slidenum">
              <a:rPr lang="zh-CN" altLang="en-US" smtClean="0"/>
            </a:fld>
            <a:endParaRPr lang="zh-CN" altLang="en-US"/>
          </a:p>
        </p:txBody>
      </p:sp>
    </p:spTree>
  </p:cSld>
  <p:clrMapOvr>
    <a:masterClrMapping/>
  </p:clrMapOvr>
  <p:transition spd="slow">
    <p:random/>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endParaRPr lang="zh-CN" altLang="en-US"/>
          </a:p>
        </p:txBody>
      </p:sp>
      <p:sp>
        <p:nvSpPr>
          <p:cNvPr id="4" name="日期占位符 3"/>
          <p:cNvSpPr>
            <a:spLocks noGrp="1"/>
          </p:cNvSpPr>
          <p:nvPr>
            <p:ph type="dt" sz="half" idx="10"/>
          </p:nvPr>
        </p:nvSpPr>
        <p:spPr/>
        <p:txBody>
          <a:bodyPr/>
          <a:lstStyle/>
          <a:p>
            <a:fld id="{5927D503-FAC2-446F-94D4-0B9973DD4BF1}"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4B207FA-B3A2-40A8-90FC-2A84D419E244}" type="slidenum">
              <a:rPr lang="zh-CN" altLang="en-US" smtClean="0"/>
            </a:fld>
            <a:endParaRPr lang="zh-CN" altLang="en-US"/>
          </a:p>
        </p:txBody>
      </p:sp>
    </p:spTree>
  </p:cSld>
  <p:clrMapOvr>
    <a:masterClrMapping/>
  </p:clrMapOvr>
  <p:transition spd="slow">
    <p:random/>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5927D503-FAC2-446F-94D4-0B9973DD4BF1}"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4B207FA-B3A2-40A8-90FC-2A84D419E244}" type="slidenum">
              <a:rPr lang="zh-CN" altLang="en-US" smtClean="0"/>
            </a:fld>
            <a:endParaRPr lang="zh-CN" altLang="en-US"/>
          </a:p>
        </p:txBody>
      </p:sp>
    </p:spTree>
  </p:cSld>
  <p:clrMapOvr>
    <a:masterClrMapping/>
  </p:clrMapOvr>
  <p:transition spd="slow">
    <p:random/>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5927D503-FAC2-446F-94D4-0B9973DD4BF1}"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4B207FA-B3A2-40A8-90FC-2A84D419E244}" type="slidenum">
              <a:rPr lang="zh-CN" altLang="en-US" smtClean="0"/>
            </a:fld>
            <a:endParaRPr lang="zh-CN" altLang="en-US"/>
          </a:p>
        </p:txBody>
      </p:sp>
    </p:spTree>
  </p:cSld>
  <p:clrMapOvr>
    <a:masterClrMapping/>
  </p:clrMapOvr>
  <p:transition spd="slow">
    <p:random/>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5927D503-FAC2-446F-94D4-0B9973DD4BF1}"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4B207FA-B3A2-40A8-90FC-2A84D419E244}" type="slidenum">
              <a:rPr lang="zh-CN" altLang="en-US" smtClean="0"/>
            </a:fld>
            <a:endParaRPr lang="zh-CN" altLang="en-US"/>
          </a:p>
        </p:txBody>
      </p:sp>
    </p:spTree>
  </p:cSld>
  <p:clrMapOvr>
    <a:masterClrMapping/>
  </p:clrMapOvr>
  <p:transition spd="slow">
    <p:random/>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927D503-FAC2-446F-94D4-0B9973DD4BF1}"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4B207FA-B3A2-40A8-90FC-2A84D419E244}" type="slidenum">
              <a:rPr lang="zh-CN" altLang="en-US" smtClean="0"/>
            </a:fld>
            <a:endParaRPr lang="zh-CN" altLang="en-US"/>
          </a:p>
        </p:txBody>
      </p:sp>
    </p:spTree>
  </p:cSld>
  <p:clrMapOvr>
    <a:masterClrMapping/>
  </p:clrMapOvr>
  <p:transition spd="slow">
    <p:random/>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5927D503-FAC2-446F-94D4-0B9973DD4BF1}"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4B207FA-B3A2-40A8-90FC-2A84D419E244}" type="slidenum">
              <a:rPr lang="zh-CN" altLang="en-US" smtClean="0"/>
            </a:fld>
            <a:endParaRPr lang="zh-CN" altLang="en-US"/>
          </a:p>
        </p:txBody>
      </p:sp>
    </p:spTree>
  </p:cSld>
  <p:clrMapOvr>
    <a:masterClrMapping/>
  </p:clrMapOvr>
  <p:transition spd="slow">
    <p:random/>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5927D503-FAC2-446F-94D4-0B9973DD4BF1}"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4B207FA-B3A2-40A8-90FC-2A84D419E244}" type="slidenum">
              <a:rPr lang="zh-CN" altLang="en-US" smtClean="0"/>
            </a:fld>
            <a:endParaRPr lang="zh-CN" altLang="en-US"/>
          </a:p>
        </p:txBody>
      </p:sp>
    </p:spTree>
  </p:cSld>
  <p:clrMapOvr>
    <a:masterClrMapping/>
  </p:clrMapOvr>
  <p:transition spd="slow">
    <p:random/>
  </p:transition>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6" Type="http://schemas.openxmlformats.org/officeDocument/2006/relationships/theme" Target="../theme/theme1.xml"/><Relationship Id="rId15" Type="http://schemas.openxmlformats.org/officeDocument/2006/relationships/image" Target="../media/image2.png"/><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5" cstate="print">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927D503-FAC2-446F-94D4-0B9973DD4BF1}"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4B207FA-B3A2-40A8-90FC-2A84D419E244}"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ransition spd="slow">
    <p:random/>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7.xml"/><Relationship Id="rId3" Type="http://schemas.openxmlformats.org/officeDocument/2006/relationships/tags" Target="../tags/tag1.xml"/><Relationship Id="rId2" Type="http://schemas.openxmlformats.org/officeDocument/2006/relationships/image" Target="../media/image4.png"/><Relationship Id="rId1" Type="http://schemas.openxmlformats.org/officeDocument/2006/relationships/image" Target="../media/image3.GIF"/></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12.xml"/><Relationship Id="rId2" Type="http://schemas.openxmlformats.org/officeDocument/2006/relationships/image" Target="../media/image13.png"/><Relationship Id="rId1" Type="http://schemas.openxmlformats.org/officeDocument/2006/relationships/image" Target="../media/image4.png"/></Relationships>
</file>

<file path=ppt/slides/_rels/slide11.xml.rels><?xml version="1.0" encoding="UTF-8" standalone="yes"?>
<Relationships xmlns="http://schemas.openxmlformats.org/package/2006/relationships"><Relationship Id="rId6" Type="http://schemas.openxmlformats.org/officeDocument/2006/relationships/notesSlide" Target="../notesSlides/notesSlide6.xml"/><Relationship Id="rId5" Type="http://schemas.openxmlformats.org/officeDocument/2006/relationships/slideLayout" Target="../slideLayouts/slideLayout7.xml"/><Relationship Id="rId4" Type="http://schemas.openxmlformats.org/officeDocument/2006/relationships/tags" Target="../tags/tag5.xml"/><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image" Target="../media/image4.png"/></Relationships>
</file>

<file path=ppt/slides/_rels/slide12.xml.rels><?xml version="1.0" encoding="UTF-8" standalone="yes"?>
<Relationships xmlns="http://schemas.openxmlformats.org/package/2006/relationships"><Relationship Id="rId5" Type="http://schemas.openxmlformats.org/officeDocument/2006/relationships/slideLayout" Target="../slideLayouts/slideLayout12.xml"/><Relationship Id="rId4" Type="http://schemas.openxmlformats.org/officeDocument/2006/relationships/image" Target="../media/image18.png"/><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19.png"/><Relationship Id="rId1"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20.png"/><Relationship Id="rId1" Type="http://schemas.openxmlformats.org/officeDocument/2006/relationships/image" Target="../media/image4.png"/></Relationships>
</file>

<file path=ppt/slides/_rels/slide15.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tags" Target="../tags/tag6.xml"/><Relationship Id="rId3" Type="http://schemas.openxmlformats.org/officeDocument/2006/relationships/image" Target="../media/image4.png"/><Relationship Id="rId2" Type="http://schemas.openxmlformats.org/officeDocument/2006/relationships/image" Target="../media/image22.jpeg"/><Relationship Id="rId1" Type="http://schemas.openxmlformats.org/officeDocument/2006/relationships/image" Target="../media/image21.jpe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23.png"/><Relationship Id="rId1" Type="http://schemas.openxmlformats.org/officeDocument/2006/relationships/image" Target="../media/image4.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24.png"/><Relationship Id="rId1" Type="http://schemas.openxmlformats.org/officeDocument/2006/relationships/image" Target="../media/image4.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25.png"/><Relationship Id="rId1" Type="http://schemas.openxmlformats.org/officeDocument/2006/relationships/image" Target="../media/image4.png"/></Relationships>
</file>

<file path=ppt/slides/_rels/slide19.xml.rels><?xml version="1.0" encoding="UTF-8" standalone="yes"?>
<Relationships xmlns="http://schemas.openxmlformats.org/package/2006/relationships"><Relationship Id="rId5" Type="http://schemas.openxmlformats.org/officeDocument/2006/relationships/slideLayout" Target="../slideLayouts/slideLayout12.xml"/><Relationship Id="rId4" Type="http://schemas.openxmlformats.org/officeDocument/2006/relationships/tags" Target="../tags/tag7.xml"/><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image" Target="../media/image4.png"/></Relationships>
</file>

<file path=ppt/slides/_rels/slide2.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12.xml"/><Relationship Id="rId2" Type="http://schemas.openxmlformats.org/officeDocument/2006/relationships/image" Target="../media/image4.png"/><Relationship Id="rId1" Type="http://schemas.openxmlformats.org/officeDocument/2006/relationships/image" Target="../media/image5.jpeg"/></Relationships>
</file>

<file path=ppt/slides/_rels/slide20.xml.rels><?xml version="1.0" encoding="UTF-8" standalone="yes"?>
<Relationships xmlns="http://schemas.openxmlformats.org/package/2006/relationships"><Relationship Id="rId5" Type="http://schemas.openxmlformats.org/officeDocument/2006/relationships/slideLayout" Target="../slideLayouts/slideLayout12.xml"/><Relationship Id="rId4" Type="http://schemas.openxmlformats.org/officeDocument/2006/relationships/tags" Target="../tags/tag9.xml"/><Relationship Id="rId3" Type="http://schemas.openxmlformats.org/officeDocument/2006/relationships/image" Target="../media/image28.png"/><Relationship Id="rId2" Type="http://schemas.openxmlformats.org/officeDocument/2006/relationships/tags" Target="../tags/tag8.xml"/><Relationship Id="rId1" Type="http://schemas.openxmlformats.org/officeDocument/2006/relationships/image" Target="../media/image4.png"/></Relationships>
</file>

<file path=ppt/slides/_rels/slide21.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31.png"/><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image" Target="../media/image4.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32.png"/><Relationship Id="rId1" Type="http://schemas.openxmlformats.org/officeDocument/2006/relationships/image" Target="../media/image4.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33.png"/><Relationship Id="rId1" Type="http://schemas.openxmlformats.org/officeDocument/2006/relationships/image" Target="../media/image4.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34.png"/><Relationship Id="rId1" Type="http://schemas.openxmlformats.org/officeDocument/2006/relationships/image" Target="../media/image4.png"/></Relationships>
</file>

<file path=ppt/slides/_rels/slide25.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4.png"/><Relationship Id="rId2" Type="http://schemas.openxmlformats.org/officeDocument/2006/relationships/image" Target="../media/image36.jpeg"/><Relationship Id="rId1" Type="http://schemas.openxmlformats.org/officeDocument/2006/relationships/image" Target="../media/image35.jpeg"/></Relationships>
</file>

<file path=ppt/slides/_rels/slide26.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12.xml"/><Relationship Id="rId2" Type="http://schemas.openxmlformats.org/officeDocument/2006/relationships/image" Target="../media/image37.png"/><Relationship Id="rId1" Type="http://schemas.openxmlformats.org/officeDocument/2006/relationships/image" Target="../media/image4.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2.xml"/><Relationship Id="rId1" Type="http://schemas.openxmlformats.org/officeDocument/2006/relationships/image" Target="../media/image4.png"/></Relationships>
</file>

<file path=ppt/slides/_rels/slide28.xml.rels><?xml version="1.0" encoding="UTF-8" standalone="yes"?>
<Relationships xmlns="http://schemas.openxmlformats.org/package/2006/relationships"><Relationship Id="rId8" Type="http://schemas.openxmlformats.org/officeDocument/2006/relationships/notesSlide" Target="../notesSlides/notesSlide9.xml"/><Relationship Id="rId7" Type="http://schemas.openxmlformats.org/officeDocument/2006/relationships/slideLayout" Target="../slideLayouts/slideLayout1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image" Target="../media/image4.png"/></Relationships>
</file>

<file path=ppt/slides/_rels/slide29.xml.rels><?xml version="1.0" encoding="UTF-8" standalone="yes"?>
<Relationships xmlns="http://schemas.openxmlformats.org/package/2006/relationships"><Relationship Id="rId9" Type="http://schemas.openxmlformats.org/officeDocument/2006/relationships/image" Target="../media/image45.png"/><Relationship Id="rId8" Type="http://schemas.openxmlformats.org/officeDocument/2006/relationships/image" Target="../media/image44.png"/><Relationship Id="rId7" Type="http://schemas.openxmlformats.org/officeDocument/2006/relationships/image" Target="../media/image43.png"/><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 Id="rId3" Type="http://schemas.openxmlformats.org/officeDocument/2006/relationships/image" Target="../media/image39.png"/><Relationship Id="rId2" Type="http://schemas.openxmlformats.org/officeDocument/2006/relationships/image" Target="../media/image38.png"/><Relationship Id="rId13" Type="http://schemas.openxmlformats.org/officeDocument/2006/relationships/notesSlide" Target="../notesSlides/notesSlide10.xml"/><Relationship Id="rId12" Type="http://schemas.openxmlformats.org/officeDocument/2006/relationships/slideLayout" Target="../slideLayouts/slideLayout12.xml"/><Relationship Id="rId11" Type="http://schemas.openxmlformats.org/officeDocument/2006/relationships/image" Target="../media/image47.png"/><Relationship Id="rId10" Type="http://schemas.openxmlformats.org/officeDocument/2006/relationships/image" Target="../media/image46.png"/><Relationship Id="rId1" Type="http://schemas.openxmlformats.org/officeDocument/2006/relationships/image" Target="../media/image4.png"/></Relationships>
</file>

<file path=ppt/slides/_rels/slide3.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tags" Target="../tags/tag2.xml"/><Relationship Id="rId3" Type="http://schemas.openxmlformats.org/officeDocument/2006/relationships/image" Target="../media/image4.png"/><Relationship Id="rId2" Type="http://schemas.openxmlformats.org/officeDocument/2006/relationships/image" Target="../media/image7.jpeg"/><Relationship Id="rId1" Type="http://schemas.openxmlformats.org/officeDocument/2006/relationships/image" Target="../media/image6.jpeg"/></Relationships>
</file>

<file path=ppt/slides/_rels/slide30.xml.rels><?xml version="1.0" encoding="UTF-8" standalone="yes"?>
<Relationships xmlns="http://schemas.openxmlformats.org/package/2006/relationships"><Relationship Id="rId5" Type="http://schemas.openxmlformats.org/officeDocument/2006/relationships/notesSlide" Target="../notesSlides/notesSlide11.xml"/><Relationship Id="rId4" Type="http://schemas.openxmlformats.org/officeDocument/2006/relationships/slideLayout" Target="../slideLayouts/slideLayout12.xml"/><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image" Target="../media/image4.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2.xml"/><Relationship Id="rId1" Type="http://schemas.openxmlformats.org/officeDocument/2006/relationships/image" Target="../media/image4.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4.png"/><Relationship Id="rId1" Type="http://schemas.openxmlformats.org/officeDocument/2006/relationships/image" Target="../media/image50.jpeg"/></Relationships>
</file>

<file path=ppt/slides/_rels/slide4.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tags" Target="../tags/tag3.xml"/><Relationship Id="rId2" Type="http://schemas.openxmlformats.org/officeDocument/2006/relationships/image" Target="../media/image4.png"/><Relationship Id="rId1" Type="http://schemas.openxmlformats.org/officeDocument/2006/relationships/image" Target="../media/image8.jpeg"/></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13.xml"/><Relationship Id="rId2" Type="http://schemas.openxmlformats.org/officeDocument/2006/relationships/image" Target="../media/image4.png"/><Relationship Id="rId1" Type="http://schemas.openxmlformats.org/officeDocument/2006/relationships/image" Target="../media/image9.jpe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4.png"/><Relationship Id="rId1" Type="http://schemas.openxmlformats.org/officeDocument/2006/relationships/image" Target="../media/image10.jpe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11.png"/><Relationship Id="rId1" Type="http://schemas.openxmlformats.org/officeDocument/2006/relationships/image" Target="../media/image4.png"/></Relationships>
</file>

<file path=ppt/slides/_rels/slide8.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12.xml"/><Relationship Id="rId2" Type="http://schemas.openxmlformats.org/officeDocument/2006/relationships/image" Target="../media/image12.png"/><Relationship Id="rId1" Type="http://schemas.openxmlformats.org/officeDocument/2006/relationships/image" Target="../media/image4.png"/></Relationships>
</file>

<file path=ppt/slides/_rels/slide9.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tags" Target="../tags/tag4.xml"/><Relationship Id="rId3" Type="http://schemas.openxmlformats.org/officeDocument/2006/relationships/image" Target="../media/image4.png"/><Relationship Id="rId2" Type="http://schemas.openxmlformats.org/officeDocument/2006/relationships/image" Target="../media/image7.jpeg"/><Relationship Id="rId1" Type="http://schemas.openxmlformats.org/officeDocument/2006/relationships/image" Target="../media/image6.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descr="夏(1).gif"/>
          <p:cNvPicPr>
            <a:picLocks noChangeAspect="1"/>
          </p:cNvPicPr>
          <p:nvPr/>
        </p:nvPicPr>
        <p:blipFill>
          <a:blip r:embed="rId1" cstate="print"/>
          <a:stretch>
            <a:fillRect/>
          </a:stretch>
        </p:blipFill>
        <p:spPr>
          <a:xfrm>
            <a:off x="0" y="403"/>
            <a:ext cx="12192000" cy="6857194"/>
          </a:xfrm>
          <a:prstGeom prst="rect">
            <a:avLst/>
          </a:prstGeom>
        </p:spPr>
      </p:pic>
      <p:sp>
        <p:nvSpPr>
          <p:cNvPr id="5" name="矩形 4"/>
          <p:cNvSpPr/>
          <p:nvPr/>
        </p:nvSpPr>
        <p:spPr>
          <a:xfrm>
            <a:off x="0" y="1371600"/>
            <a:ext cx="12191999" cy="4114800"/>
          </a:xfrm>
          <a:prstGeom prst="rect">
            <a:avLst/>
          </a:prstGeom>
          <a:solidFill>
            <a:srgbClr val="01988F">
              <a:alpha val="44000"/>
            </a:srgbClr>
          </a:solidFill>
          <a:ln>
            <a:solidFill>
              <a:srgbClr val="019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400"/>
              <a:t>NBA</a:t>
            </a:r>
            <a:r>
              <a:rPr lang="zh-CN" altLang="en-US" sz="4400"/>
              <a:t>球员投篮数据分析</a:t>
            </a:r>
            <a:endParaRPr lang="zh-CN" altLang="en-US" sz="4400"/>
          </a:p>
        </p:txBody>
      </p:sp>
      <p:sp>
        <p:nvSpPr>
          <p:cNvPr id="29" name="TextBox 28"/>
          <p:cNvSpPr txBox="1"/>
          <p:nvPr/>
        </p:nvSpPr>
        <p:spPr>
          <a:xfrm>
            <a:off x="3759994" y="4214542"/>
            <a:ext cx="4672012" cy="407291"/>
          </a:xfrm>
          <a:prstGeom prst="rect">
            <a:avLst/>
          </a:prstGeom>
          <a:noFill/>
        </p:spPr>
        <p:txBody>
          <a:bodyPr wrap="square" lIns="0" tIns="0" rIns="0" bIns="0" rtlCol="0">
            <a:spAutoFit/>
          </a:bodyPr>
          <a:lstStyle/>
          <a:p>
            <a:pPr algn="ctr">
              <a:lnSpc>
                <a:spcPct val="150000"/>
              </a:lnSpc>
            </a:pPr>
            <a:r>
              <a:rPr lang="zh-CN" altLang="en-US" sz="2000" b="1" dirty="0">
                <a:solidFill>
                  <a:schemeClr val="bg1"/>
                </a:solidFill>
                <a:latin typeface="方正字迹-典雅楷体简体" pitchFamily="2" charset="-122"/>
                <a:ea typeface="方正字迹-典雅楷体简体" pitchFamily="2" charset="-122"/>
              </a:rPr>
              <a:t>汇报人：孙凌宇  毛一琛  李鸿泽</a:t>
            </a:r>
            <a:endParaRPr lang="zh-CN" altLang="en-US" sz="2000" b="1" dirty="0">
              <a:solidFill>
                <a:schemeClr val="bg1"/>
              </a:solidFill>
              <a:latin typeface="方正字迹-典雅楷体简体" pitchFamily="2" charset="-122"/>
              <a:ea typeface="方正字迹-典雅楷体简体" pitchFamily="2" charset="-122"/>
            </a:endParaRPr>
          </a:p>
        </p:txBody>
      </p:sp>
      <p:pic>
        <p:nvPicPr>
          <p:cNvPr id="32" name="图片 31" descr="标志与中英文校名组合规范_左右（反白，在深色背景下使用）.png"/>
          <p:cNvPicPr>
            <a:picLocks noChangeAspect="1"/>
          </p:cNvPicPr>
          <p:nvPr/>
        </p:nvPicPr>
        <p:blipFill>
          <a:blip r:embed="rId2" cstate="print"/>
          <a:stretch>
            <a:fillRect/>
          </a:stretch>
        </p:blipFill>
        <p:spPr>
          <a:xfrm>
            <a:off x="9244688" y="5872026"/>
            <a:ext cx="2671087" cy="752419"/>
          </a:xfrm>
          <a:prstGeom prst="rect">
            <a:avLst/>
          </a:prstGeom>
        </p:spPr>
      </p:pic>
    </p:spTree>
    <p:custDataLst>
      <p:tags r:id="rId3"/>
    </p:custDataLst>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1000"/>
                                        <p:tgtEl>
                                          <p:spTgt spid="29"/>
                                        </p:tgtEl>
                                      </p:cBhvr>
                                    </p:animEffect>
                                    <p:anim calcmode="lin" valueType="num">
                                      <p:cBhvr>
                                        <p:cTn id="8" dur="1000" fill="hold"/>
                                        <p:tgtEl>
                                          <p:spTgt spid="29"/>
                                        </p:tgtEl>
                                        <p:attrNameLst>
                                          <p:attrName>ppt_x</p:attrName>
                                        </p:attrNameLst>
                                      </p:cBhvr>
                                      <p:tavLst>
                                        <p:tav tm="0">
                                          <p:val>
                                            <p:strVal val="#ppt_x"/>
                                          </p:val>
                                        </p:tav>
                                        <p:tav tm="100000">
                                          <p:val>
                                            <p:strVal val="#ppt_x"/>
                                          </p:val>
                                        </p:tav>
                                      </p:tavLst>
                                    </p:anim>
                                    <p:anim calcmode="lin" valueType="num">
                                      <p:cBhvr>
                                        <p:cTn id="9"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9"/>
          <p:cNvSpPr/>
          <p:nvPr/>
        </p:nvSpPr>
        <p:spPr>
          <a:xfrm>
            <a:off x="4271797" y="1316765"/>
            <a:ext cx="7920203" cy="4753323"/>
          </a:xfrm>
          <a:custGeom>
            <a:avLst/>
            <a:gdLst>
              <a:gd name="connsiteX0" fmla="*/ 6466 w 144016"/>
              <a:gd name="connsiteY0" fmla="*/ 0 h 871773"/>
              <a:gd name="connsiteX1" fmla="*/ 144016 w 144016"/>
              <a:gd name="connsiteY1" fmla="*/ 2329 h 871773"/>
              <a:gd name="connsiteX2" fmla="*/ 144016 w 144016"/>
              <a:gd name="connsiteY2" fmla="*/ 871773 h 871773"/>
              <a:gd name="connsiteX3" fmla="*/ 0 w 144016"/>
              <a:gd name="connsiteY3" fmla="*/ 871773 h 871773"/>
              <a:gd name="connsiteX4" fmla="*/ 6466 w 144016"/>
              <a:gd name="connsiteY4" fmla="*/ 0 h 871773"/>
              <a:gd name="connsiteX0-1" fmla="*/ 6466 w 144016"/>
              <a:gd name="connsiteY0-2" fmla="*/ 0 h 871773"/>
              <a:gd name="connsiteX1-3" fmla="*/ 144016 w 144016"/>
              <a:gd name="connsiteY1-4" fmla="*/ 2329 h 871773"/>
              <a:gd name="connsiteX2-5" fmla="*/ 144016 w 144016"/>
              <a:gd name="connsiteY2-6" fmla="*/ 871773 h 871773"/>
              <a:gd name="connsiteX3-7" fmla="*/ 0 w 144016"/>
              <a:gd name="connsiteY3-8" fmla="*/ 871773 h 871773"/>
              <a:gd name="connsiteX4-9" fmla="*/ 6466 w 144016"/>
              <a:gd name="connsiteY4-10" fmla="*/ 0 h 871773"/>
              <a:gd name="connsiteX0-11" fmla="*/ 6466 w 144016"/>
              <a:gd name="connsiteY0-12" fmla="*/ 0 h 871773"/>
              <a:gd name="connsiteX1-13" fmla="*/ 144016 w 144016"/>
              <a:gd name="connsiteY1-14" fmla="*/ 2329 h 871773"/>
              <a:gd name="connsiteX2-15" fmla="*/ 144016 w 144016"/>
              <a:gd name="connsiteY2-16" fmla="*/ 871773 h 871773"/>
              <a:gd name="connsiteX3-17" fmla="*/ 0 w 144016"/>
              <a:gd name="connsiteY3-18" fmla="*/ 871773 h 871773"/>
              <a:gd name="connsiteX4-19" fmla="*/ 6466 w 144016"/>
              <a:gd name="connsiteY4-20" fmla="*/ 0 h 871773"/>
              <a:gd name="connsiteX0-21" fmla="*/ 6466 w 144016"/>
              <a:gd name="connsiteY0-22" fmla="*/ 0 h 871773"/>
              <a:gd name="connsiteX1-23" fmla="*/ 144016 w 144016"/>
              <a:gd name="connsiteY1-24" fmla="*/ 2329 h 871773"/>
              <a:gd name="connsiteX2-25" fmla="*/ 144016 w 144016"/>
              <a:gd name="connsiteY2-26" fmla="*/ 871773 h 871773"/>
              <a:gd name="connsiteX3-27" fmla="*/ 0 w 144016"/>
              <a:gd name="connsiteY3-28" fmla="*/ 871773 h 871773"/>
              <a:gd name="connsiteX4-29" fmla="*/ 6466 w 144016"/>
              <a:gd name="connsiteY4-30" fmla="*/ 0 h 871773"/>
              <a:gd name="connsiteX0-31" fmla="*/ 8621 w 144016"/>
              <a:gd name="connsiteY0-32" fmla="*/ 0 h 871773"/>
              <a:gd name="connsiteX1-33" fmla="*/ 144016 w 144016"/>
              <a:gd name="connsiteY1-34" fmla="*/ 2329 h 871773"/>
              <a:gd name="connsiteX2-35" fmla="*/ 144016 w 144016"/>
              <a:gd name="connsiteY2-36" fmla="*/ 871773 h 871773"/>
              <a:gd name="connsiteX3-37" fmla="*/ 0 w 144016"/>
              <a:gd name="connsiteY3-38" fmla="*/ 871773 h 871773"/>
              <a:gd name="connsiteX4-39" fmla="*/ 8621 w 144016"/>
              <a:gd name="connsiteY4-40" fmla="*/ 0 h 871773"/>
              <a:gd name="connsiteX0-41" fmla="*/ 8621 w 144016"/>
              <a:gd name="connsiteY0-42" fmla="*/ 0 h 871773"/>
              <a:gd name="connsiteX1-43" fmla="*/ 144016 w 144016"/>
              <a:gd name="connsiteY1-44" fmla="*/ 2329 h 871773"/>
              <a:gd name="connsiteX2-45" fmla="*/ 144016 w 144016"/>
              <a:gd name="connsiteY2-46" fmla="*/ 871773 h 871773"/>
              <a:gd name="connsiteX3-47" fmla="*/ 0 w 144016"/>
              <a:gd name="connsiteY3-48" fmla="*/ 871773 h 871773"/>
              <a:gd name="connsiteX4-49" fmla="*/ 8621 w 144016"/>
              <a:gd name="connsiteY4-50" fmla="*/ 0 h 871773"/>
              <a:gd name="connsiteX0-51" fmla="*/ 8621 w 144016"/>
              <a:gd name="connsiteY0-52" fmla="*/ 0 h 871773"/>
              <a:gd name="connsiteX1-53" fmla="*/ 144016 w 144016"/>
              <a:gd name="connsiteY1-54" fmla="*/ 2329 h 871773"/>
              <a:gd name="connsiteX2-55" fmla="*/ 144016 w 144016"/>
              <a:gd name="connsiteY2-56" fmla="*/ 871773 h 871773"/>
              <a:gd name="connsiteX3-57" fmla="*/ 0 w 144016"/>
              <a:gd name="connsiteY3-58" fmla="*/ 871773 h 871773"/>
              <a:gd name="connsiteX4-59" fmla="*/ 8621 w 144016"/>
              <a:gd name="connsiteY4-60" fmla="*/ 0 h 87177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44016" h="871773">
                <a:moveTo>
                  <a:pt x="8621" y="0"/>
                </a:moveTo>
                <a:lnTo>
                  <a:pt x="144016" y="2329"/>
                </a:lnTo>
                <a:lnTo>
                  <a:pt x="144016" y="871773"/>
                </a:lnTo>
                <a:lnTo>
                  <a:pt x="0" y="871773"/>
                </a:lnTo>
                <a:cubicBezTo>
                  <a:pt x="2617" y="574970"/>
                  <a:pt x="6081" y="280498"/>
                  <a:pt x="8621" y="0"/>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dirty="0"/>
          </a:p>
        </p:txBody>
      </p:sp>
      <p:sp>
        <p:nvSpPr>
          <p:cNvPr id="18" name="TextBox 17"/>
          <p:cNvSpPr txBox="1"/>
          <p:nvPr/>
        </p:nvSpPr>
        <p:spPr>
          <a:xfrm>
            <a:off x="5850473" y="1664998"/>
            <a:ext cx="2400651" cy="553994"/>
          </a:xfrm>
          <a:prstGeom prst="rect">
            <a:avLst/>
          </a:prstGeom>
          <a:noFill/>
        </p:spPr>
        <p:txBody>
          <a:bodyPr wrap="none" lIns="121917" tIns="60958" rIns="121917" bIns="60958" rtlCol="0">
            <a:spAutoFit/>
          </a:bodyPr>
          <a:lstStyle/>
          <a:p>
            <a:r>
              <a:rPr lang="zh-CN" altLang="en-US" sz="2800" b="1" dirty="0">
                <a:latin typeface="方正字迹-典雅楷体简体" pitchFamily="2" charset="-122"/>
                <a:ea typeface="方正字迹-典雅楷体简体" pitchFamily="2" charset="-122"/>
              </a:rPr>
              <a:t>主场优势效应</a:t>
            </a:r>
            <a:endParaRPr lang="zh-CN" altLang="en-US" sz="2800" dirty="0">
              <a:solidFill>
                <a:schemeClr val="accent2"/>
              </a:solidFill>
              <a:latin typeface="方正字迹-典雅楷体简体" pitchFamily="2" charset="-122"/>
              <a:ea typeface="方正字迹-典雅楷体简体" pitchFamily="2" charset="-122"/>
            </a:endParaRPr>
          </a:p>
        </p:txBody>
      </p:sp>
      <p:sp>
        <p:nvSpPr>
          <p:cNvPr id="19" name="TextBox 18"/>
          <p:cNvSpPr txBox="1"/>
          <p:nvPr/>
        </p:nvSpPr>
        <p:spPr>
          <a:xfrm>
            <a:off x="5858591" y="2238600"/>
            <a:ext cx="6023781" cy="1508101"/>
          </a:xfrm>
          <a:prstGeom prst="rect">
            <a:avLst/>
          </a:prstGeom>
          <a:noFill/>
        </p:spPr>
        <p:txBody>
          <a:bodyPr wrap="square" lIns="121917" tIns="60958" rIns="121917" bIns="60958" rtlCol="0">
            <a:spAutoFit/>
          </a:bodyPr>
          <a:lstStyle/>
          <a:p>
            <a:pPr>
              <a:lnSpc>
                <a:spcPct val="150000"/>
              </a:lnSpc>
            </a:pPr>
            <a:r>
              <a:rPr lang="zh-CN" altLang="en-US" sz="2000" dirty="0">
                <a:solidFill>
                  <a:schemeClr val="tx1">
                    <a:lumMod val="85000"/>
                    <a:lumOff val="15000"/>
                  </a:schemeClr>
                </a:solidFill>
                <a:latin typeface="方正字迹-典雅楷体简体" pitchFamily="2" charset="-122"/>
                <a:ea typeface="方正字迹-典雅楷体简体" pitchFamily="2" charset="-122"/>
              </a:rPr>
              <a:t>运动队在主场比赛时取胜的几率要高于在客场比赛的取胜率。在本问题中，我们研究主客场胜率差别与分差分布来验证主场优势效应。</a:t>
            </a:r>
            <a:endParaRPr lang="zh-CN" altLang="en-US" sz="2000" dirty="0">
              <a:solidFill>
                <a:schemeClr val="tx1">
                  <a:lumMod val="85000"/>
                  <a:lumOff val="15000"/>
                </a:schemeClr>
              </a:solidFill>
              <a:latin typeface="方正字迹-典雅楷体简体" pitchFamily="2" charset="-122"/>
              <a:ea typeface="方正字迹-典雅楷体简体" pitchFamily="2" charset="-122"/>
            </a:endParaRPr>
          </a:p>
        </p:txBody>
      </p:sp>
      <p:sp>
        <p:nvSpPr>
          <p:cNvPr id="35" name="TextBox 34"/>
          <p:cNvSpPr txBox="1"/>
          <p:nvPr/>
        </p:nvSpPr>
        <p:spPr>
          <a:xfrm>
            <a:off x="5850473" y="3832557"/>
            <a:ext cx="6023781" cy="1736177"/>
          </a:xfrm>
          <a:prstGeom prst="rect">
            <a:avLst/>
          </a:prstGeom>
          <a:noFill/>
        </p:spPr>
        <p:txBody>
          <a:bodyPr wrap="square" lIns="121917" tIns="60958" rIns="121917" bIns="60958" rtlCol="0">
            <a:spAutoFit/>
          </a:bodyPr>
          <a:lstStyle/>
          <a:p>
            <a:pPr>
              <a:lnSpc>
                <a:spcPct val="150000"/>
              </a:lnSpc>
            </a:pPr>
            <a:r>
              <a:rPr lang="zh-CN" altLang="en-US" dirty="0">
                <a:solidFill>
                  <a:schemeClr val="tx1">
                    <a:lumMod val="85000"/>
                    <a:lumOff val="15000"/>
                  </a:schemeClr>
                </a:solidFill>
                <a:latin typeface="方正字迹-典雅楷体简体" pitchFamily="2" charset="-122"/>
                <a:ea typeface="方正字迹-典雅楷体简体" pitchFamily="2" charset="-122"/>
              </a:rPr>
              <a:t>首先，我们分别计算出每一支球队的主场胜率（主场胜</a:t>
            </a:r>
            <a:r>
              <a:rPr lang="en-US" altLang="zh-CN" dirty="0">
                <a:solidFill>
                  <a:schemeClr val="tx1">
                    <a:lumMod val="85000"/>
                    <a:lumOff val="15000"/>
                  </a:schemeClr>
                </a:solidFill>
                <a:latin typeface="方正字迹-典雅楷体简体" pitchFamily="2" charset="-122"/>
                <a:ea typeface="方正字迹-典雅楷体简体" pitchFamily="2" charset="-122"/>
              </a:rPr>
              <a:t>/</a:t>
            </a:r>
            <a:r>
              <a:rPr lang="zh-CN" altLang="en-US" dirty="0">
                <a:solidFill>
                  <a:schemeClr val="tx1">
                    <a:lumMod val="85000"/>
                    <a:lumOff val="15000"/>
                  </a:schemeClr>
                </a:solidFill>
                <a:latin typeface="方正字迹-典雅楷体简体" pitchFamily="2" charset="-122"/>
                <a:ea typeface="方正字迹-典雅楷体简体" pitchFamily="2" charset="-122"/>
              </a:rPr>
              <a:t>（主场胜</a:t>
            </a:r>
            <a:r>
              <a:rPr lang="en-US" altLang="zh-CN" dirty="0">
                <a:solidFill>
                  <a:schemeClr val="tx1">
                    <a:lumMod val="85000"/>
                    <a:lumOff val="15000"/>
                  </a:schemeClr>
                </a:solidFill>
                <a:latin typeface="方正字迹-典雅楷体简体" pitchFamily="2" charset="-122"/>
                <a:ea typeface="方正字迹-典雅楷体简体" pitchFamily="2" charset="-122"/>
              </a:rPr>
              <a:t>+</a:t>
            </a:r>
            <a:r>
              <a:rPr lang="zh-CN" altLang="en-US" dirty="0">
                <a:solidFill>
                  <a:schemeClr val="tx1">
                    <a:lumMod val="85000"/>
                    <a:lumOff val="15000"/>
                  </a:schemeClr>
                </a:solidFill>
                <a:latin typeface="方正字迹-典雅楷体简体" pitchFamily="2" charset="-122"/>
                <a:ea typeface="方正字迹-典雅楷体简体" pitchFamily="2" charset="-122"/>
              </a:rPr>
              <a:t>客场胜）），客场胜率，主客场胜率差，以及每支球队的总胜率。通过总胜率我们可以看出在当前数据下每支球队的相对实力。</a:t>
            </a:r>
            <a:endParaRPr lang="zh-HK" altLang="en-US" dirty="0">
              <a:solidFill>
                <a:schemeClr val="tx1">
                  <a:lumMod val="85000"/>
                  <a:lumOff val="15000"/>
                </a:schemeClr>
              </a:solidFill>
              <a:latin typeface="方正字迹-典雅楷体简体" pitchFamily="2" charset="-122"/>
              <a:ea typeface="方正字迹-典雅楷体简体" pitchFamily="2" charset="-122"/>
            </a:endParaRPr>
          </a:p>
        </p:txBody>
      </p:sp>
      <p:grpSp>
        <p:nvGrpSpPr>
          <p:cNvPr id="30" name="组合 67"/>
          <p:cNvGrpSpPr/>
          <p:nvPr/>
        </p:nvGrpSpPr>
        <p:grpSpPr>
          <a:xfrm rot="10800000">
            <a:off x="0" y="289193"/>
            <a:ext cx="2409635" cy="651931"/>
            <a:chOff x="6660129" y="419101"/>
            <a:chExt cx="1807226" cy="488948"/>
          </a:xfrm>
          <a:solidFill>
            <a:srgbClr val="01988F"/>
          </a:solidFill>
        </p:grpSpPr>
        <p:sp>
          <p:nvSpPr>
            <p:cNvPr id="31" name="矩形 9"/>
            <p:cNvSpPr/>
            <p:nvPr/>
          </p:nvSpPr>
          <p:spPr>
            <a:xfrm>
              <a:off x="6660130" y="419101"/>
              <a:ext cx="1807225" cy="488948"/>
            </a:xfrm>
            <a:custGeom>
              <a:avLst/>
              <a:gdLst/>
              <a:ahLst/>
              <a:cxnLst/>
              <a:rect l="l" t="t" r="r" b="b"/>
              <a:pathLst>
                <a:path w="144016" h="869444">
                  <a:moveTo>
                    <a:pt x="0" y="0"/>
                  </a:moveTo>
                  <a:lnTo>
                    <a:pt x="144016" y="0"/>
                  </a:lnTo>
                  <a:lnTo>
                    <a:pt x="144016" y="869444"/>
                  </a:lnTo>
                  <a:lnTo>
                    <a:pt x="0" y="869444"/>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p:cNvSpPr/>
            <p:nvPr/>
          </p:nvSpPr>
          <p:spPr>
            <a:xfrm rot="10800000">
              <a:off x="6660129" y="489721"/>
              <a:ext cx="1807226" cy="346249"/>
            </a:xfrm>
            <a:prstGeom prst="rect">
              <a:avLst/>
            </a:prstGeom>
            <a:grpFill/>
          </p:spPr>
          <p:txBody>
            <a:bodyPr wrap="none">
              <a:spAutoFit/>
            </a:bodyPr>
            <a:lstStyle/>
            <a:p>
              <a:r>
                <a:rPr lang="en-US" altLang="zh-CN" sz="2400" b="1" dirty="0">
                  <a:solidFill>
                    <a:schemeClr val="bg1"/>
                  </a:solidFill>
                  <a:latin typeface="方正字迹-典雅楷体简体" pitchFamily="2" charset="-122"/>
                  <a:ea typeface="方正字迹-典雅楷体简体" pitchFamily="2" charset="-122"/>
                </a:rPr>
                <a:t>02</a:t>
              </a:r>
              <a:r>
                <a:rPr lang="zh-CN" altLang="en-US" sz="2400" b="1" dirty="0">
                  <a:solidFill>
                    <a:schemeClr val="bg1"/>
                  </a:solidFill>
                  <a:latin typeface="方正字迹-典雅楷体简体" pitchFamily="2" charset="-122"/>
                  <a:ea typeface="方正字迹-典雅楷体简体" pitchFamily="2" charset="-122"/>
                </a:rPr>
                <a:t>主客场胜率差</a:t>
              </a:r>
              <a:endParaRPr lang="zh-CN" altLang="en-US" sz="2400" b="1" dirty="0">
                <a:solidFill>
                  <a:schemeClr val="bg1"/>
                </a:solidFill>
                <a:latin typeface="方正字迹-典雅楷体简体" pitchFamily="2" charset="-122"/>
                <a:ea typeface="方正字迹-典雅楷体简体" pitchFamily="2" charset="-122"/>
              </a:endParaRPr>
            </a:p>
          </p:txBody>
        </p:sp>
      </p:grpSp>
      <p:pic>
        <p:nvPicPr>
          <p:cNvPr id="34" name="图片 33" descr="标志与中英文校名组合规范_左右（反白，在深色背景下使用）.png"/>
          <p:cNvPicPr>
            <a:picLocks noChangeAspect="1"/>
          </p:cNvPicPr>
          <p:nvPr/>
        </p:nvPicPr>
        <p:blipFill>
          <a:blip r:embed="rId1" cstate="print"/>
          <a:stretch>
            <a:fillRect/>
          </a:stretch>
        </p:blipFill>
        <p:spPr>
          <a:xfrm>
            <a:off x="9829800" y="1452426"/>
            <a:ext cx="2147657" cy="604974"/>
          </a:xfrm>
          <a:prstGeom prst="rect">
            <a:avLst/>
          </a:prstGeom>
        </p:spPr>
      </p:pic>
      <p:pic>
        <p:nvPicPr>
          <p:cNvPr id="2" name="图片 1"/>
          <p:cNvPicPr>
            <a:picLocks noChangeAspect="1"/>
          </p:cNvPicPr>
          <p:nvPr/>
        </p:nvPicPr>
        <p:blipFill>
          <a:blip r:embed="rId2"/>
          <a:stretch>
            <a:fillRect/>
          </a:stretch>
        </p:blipFill>
        <p:spPr>
          <a:xfrm>
            <a:off x="424447" y="962673"/>
            <a:ext cx="2578926" cy="5895327"/>
          </a:xfrm>
          <a:prstGeom prst="rect">
            <a:avLst/>
          </a:prstGeom>
        </p:spPr>
      </p:pic>
    </p:spTree>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 calcmode="lin" valueType="num">
                                      <p:cBhvr additive="base">
                                        <p:cTn id="12" dur="500" fill="hold"/>
                                        <p:tgtEl>
                                          <p:spTgt spid="18"/>
                                        </p:tgtEl>
                                        <p:attrNameLst>
                                          <p:attrName>ppt_x</p:attrName>
                                        </p:attrNameLst>
                                      </p:cBhvr>
                                      <p:tavLst>
                                        <p:tav tm="0">
                                          <p:val>
                                            <p:strVal val="1+#ppt_w/2"/>
                                          </p:val>
                                        </p:tav>
                                        <p:tav tm="100000">
                                          <p:val>
                                            <p:strVal val="#ppt_x"/>
                                          </p:val>
                                        </p:tav>
                                      </p:tavLst>
                                    </p:anim>
                                    <p:anim calcmode="lin" valueType="num">
                                      <p:cBhvr additive="base">
                                        <p:cTn id="13" dur="500" fill="hold"/>
                                        <p:tgtEl>
                                          <p:spTgt spid="18"/>
                                        </p:tgtEl>
                                        <p:attrNameLst>
                                          <p:attrName>ppt_y</p:attrName>
                                        </p:attrNameLst>
                                      </p:cBhvr>
                                      <p:tavLst>
                                        <p:tav tm="0">
                                          <p:val>
                                            <p:strVal val="#ppt_y"/>
                                          </p:val>
                                        </p:tav>
                                        <p:tav tm="100000">
                                          <p:val>
                                            <p:strVal val="#ppt_y"/>
                                          </p:val>
                                        </p:tav>
                                      </p:tavLst>
                                    </p:anim>
                                  </p:childTnLst>
                                </p:cTn>
                              </p:par>
                            </p:childTnLst>
                          </p:cTn>
                        </p:par>
                        <p:par>
                          <p:cTn id="14" fill="hold">
                            <p:stCondLst>
                              <p:cond delay="500"/>
                            </p:stCondLst>
                            <p:childTnLst>
                              <p:par>
                                <p:cTn id="15" presetID="2" presetClass="entr" presetSubtype="2" fill="hold" grpId="0" nodeType="afterEffect">
                                  <p:stCondLst>
                                    <p:cond delay="0"/>
                                  </p:stCondLst>
                                  <p:childTnLst>
                                    <p:set>
                                      <p:cBhvr>
                                        <p:cTn id="16" dur="1" fill="hold">
                                          <p:stCondLst>
                                            <p:cond delay="0"/>
                                          </p:stCondLst>
                                        </p:cTn>
                                        <p:tgtEl>
                                          <p:spTgt spid="19"/>
                                        </p:tgtEl>
                                        <p:attrNameLst>
                                          <p:attrName>style.visibility</p:attrName>
                                        </p:attrNameLst>
                                      </p:cBhvr>
                                      <p:to>
                                        <p:strVal val="visible"/>
                                      </p:to>
                                    </p:set>
                                    <p:anim calcmode="lin" valueType="num">
                                      <p:cBhvr additive="base">
                                        <p:cTn id="17" dur="500" fill="hold"/>
                                        <p:tgtEl>
                                          <p:spTgt spid="19"/>
                                        </p:tgtEl>
                                        <p:attrNameLst>
                                          <p:attrName>ppt_x</p:attrName>
                                        </p:attrNameLst>
                                      </p:cBhvr>
                                      <p:tavLst>
                                        <p:tav tm="0">
                                          <p:val>
                                            <p:strVal val="1+#ppt_w/2"/>
                                          </p:val>
                                        </p:tav>
                                        <p:tav tm="100000">
                                          <p:val>
                                            <p:strVal val="#ppt_x"/>
                                          </p:val>
                                        </p:tav>
                                      </p:tavLst>
                                    </p:anim>
                                    <p:anim calcmode="lin" valueType="num">
                                      <p:cBhvr additive="base">
                                        <p:cTn id="18" dur="500" fill="hold"/>
                                        <p:tgtEl>
                                          <p:spTgt spid="19"/>
                                        </p:tgtEl>
                                        <p:attrNameLst>
                                          <p:attrName>ppt_y</p:attrName>
                                        </p:attrNameLst>
                                      </p:cBhvr>
                                      <p:tavLst>
                                        <p:tav tm="0">
                                          <p:val>
                                            <p:strVal val="#ppt_y"/>
                                          </p:val>
                                        </p:tav>
                                        <p:tav tm="100000">
                                          <p:val>
                                            <p:strVal val="#ppt_y"/>
                                          </p:val>
                                        </p:tav>
                                      </p:tavLst>
                                    </p:anim>
                                  </p:childTnLst>
                                </p:cTn>
                              </p:par>
                            </p:childTnLst>
                          </p:cTn>
                        </p:par>
                        <p:par>
                          <p:cTn id="19" fill="hold">
                            <p:stCondLst>
                              <p:cond delay="1000"/>
                            </p:stCondLst>
                            <p:childTnLst>
                              <p:par>
                                <p:cTn id="20" presetID="2" presetClass="entr" presetSubtype="2" fill="hold" grpId="0" nodeType="afterEffect">
                                  <p:stCondLst>
                                    <p:cond delay="0"/>
                                  </p:stCondLst>
                                  <p:childTnLst>
                                    <p:set>
                                      <p:cBhvr>
                                        <p:cTn id="21" dur="1" fill="hold">
                                          <p:stCondLst>
                                            <p:cond delay="0"/>
                                          </p:stCondLst>
                                        </p:cTn>
                                        <p:tgtEl>
                                          <p:spTgt spid="35"/>
                                        </p:tgtEl>
                                        <p:attrNameLst>
                                          <p:attrName>style.visibility</p:attrName>
                                        </p:attrNameLst>
                                      </p:cBhvr>
                                      <p:to>
                                        <p:strVal val="visible"/>
                                      </p:to>
                                    </p:set>
                                    <p:anim calcmode="lin" valueType="num">
                                      <p:cBhvr additive="base">
                                        <p:cTn id="22" dur="500" fill="hold"/>
                                        <p:tgtEl>
                                          <p:spTgt spid="35"/>
                                        </p:tgtEl>
                                        <p:attrNameLst>
                                          <p:attrName>ppt_x</p:attrName>
                                        </p:attrNameLst>
                                      </p:cBhvr>
                                      <p:tavLst>
                                        <p:tav tm="0">
                                          <p:val>
                                            <p:strVal val="1+#ppt_w/2"/>
                                          </p:val>
                                        </p:tav>
                                        <p:tav tm="100000">
                                          <p:val>
                                            <p:strVal val="#ppt_x"/>
                                          </p:val>
                                        </p:tav>
                                      </p:tavLst>
                                    </p:anim>
                                    <p:anim calcmode="lin" valueType="num">
                                      <p:cBhvr additive="base">
                                        <p:cTn id="23" dur="500" fill="hold"/>
                                        <p:tgtEl>
                                          <p:spTgt spid="3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8" grpId="0"/>
      <p:bldP spid="19" grpId="0"/>
      <p:bldP spid="3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矩形 33"/>
          <p:cNvSpPr/>
          <p:nvPr/>
        </p:nvSpPr>
        <p:spPr>
          <a:xfrm>
            <a:off x="273498" y="-460110"/>
            <a:ext cx="12202347" cy="4275163"/>
          </a:xfrm>
          <a:prstGeom prst="rect">
            <a:avLst/>
          </a:prstGeom>
          <a:solidFill>
            <a:srgbClr val="0198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a:p>
            <a:pPr algn="ctr"/>
            <a:r>
              <a:rPr lang="zh-CN" altLang="en-US"/>
              <a:t>??</a:t>
            </a:r>
            <a:endParaRPr lang="zh-CN" altLang="en-US"/>
          </a:p>
          <a:p>
            <a:pPr algn="ctr"/>
            <a:r>
              <a:rPr lang="zh-CN" altLang="en-US"/>
              <a:t>??</a:t>
            </a:r>
            <a:endParaRPr lang="zh-CN" altLang="en-US"/>
          </a:p>
          <a:p>
            <a:pPr algn="ctr"/>
            <a:r>
              <a:rPr lang="zh-CN" altLang="en-US"/>
              <a:t>??</a:t>
            </a:r>
            <a:endParaRPr lang="zh-CN" altLang="en-US"/>
          </a:p>
        </p:txBody>
      </p:sp>
      <p:sp>
        <p:nvSpPr>
          <p:cNvPr id="8" name="矩形 7"/>
          <p:cNvSpPr/>
          <p:nvPr/>
        </p:nvSpPr>
        <p:spPr bwMode="auto">
          <a:xfrm>
            <a:off x="1066800" y="1446121"/>
            <a:ext cx="10287000" cy="4675187"/>
          </a:xfrm>
          <a:prstGeom prst="rect">
            <a:avLst/>
          </a:prstGeom>
          <a:solidFill>
            <a:schemeClr val="bg1"/>
          </a:solidFill>
          <a:ln w="9525" cap="flat" cmpd="sng" algn="ctr">
            <a:noFill/>
            <a:prstDash val="solid"/>
            <a:round/>
            <a:headEnd type="none" w="med" len="med"/>
            <a:tailEnd type="none" w="med" len="med"/>
          </a:ln>
          <a:effectLst>
            <a:outerShdw blurRad="330200" dist="190500" dir="6660000" algn="t" rotWithShape="0">
              <a:prstClr val="black">
                <a:alpha val="40000"/>
              </a:prstClr>
            </a:outerShdw>
          </a:effectLst>
        </p:spPr>
        <p:txBody>
          <a:bodyPr/>
          <a:lstStyle/>
          <a:p>
            <a:pPr defTabSz="912495">
              <a:buFont typeface="Arial" panose="020B0604020202020204" pitchFamily="34" charset="0"/>
              <a:buNone/>
              <a:defRPr/>
            </a:pPr>
            <a:endParaRPr lang="zh-CN" altLang="en-US" dirty="0">
              <a:latin typeface="Century Gothic" panose="020B0502020202020204" pitchFamily="34" charset="0"/>
              <a:ea typeface="微软雅黑 Light" panose="020B0502040204020203" pitchFamily="34" charset="-122"/>
              <a:sym typeface="Century Gothic" panose="020B0502020202020204" pitchFamily="34" charset="0"/>
            </a:endParaRPr>
          </a:p>
        </p:txBody>
      </p:sp>
      <p:sp>
        <p:nvSpPr>
          <p:cNvPr id="10" name="Rounded Rectangle 4"/>
          <p:cNvSpPr/>
          <p:nvPr/>
        </p:nvSpPr>
        <p:spPr bwMode="auto">
          <a:xfrm>
            <a:off x="1979930" y="1751330"/>
            <a:ext cx="4573270" cy="4063365"/>
          </a:xfrm>
          <a:prstGeom prst="roundRect">
            <a:avLst>
              <a:gd name="adj" fmla="val 0"/>
            </a:avLst>
          </a:prstGeom>
          <a:solidFill>
            <a:schemeClr val="bg1"/>
          </a:solidFill>
          <a:ln>
            <a:noFill/>
          </a:ln>
          <a:effectLst>
            <a:outerShdw blurRad="381000" dist="254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350">
                <a:solidFill>
                  <a:srgbClr val="FFFFFF"/>
                </a:solidFill>
                <a:latin typeface="Century Gothic" panose="020B0502020202020204" pitchFamily="34" charset="0"/>
                <a:ea typeface="微软雅黑 Light" panose="020B0502040204020203" pitchFamily="34" charset="-122"/>
                <a:sym typeface="Century Gothic" panose="020B0502020202020204" pitchFamily="34" charset="0"/>
              </a:rPr>
              <a:t>? ?? ?? ?? ??</a:t>
            </a:r>
            <a:endParaRPr lang="en-US" sz="1350">
              <a:solidFill>
                <a:srgbClr val="FFFFFF"/>
              </a:solidFill>
              <a:latin typeface="Century Gothic" panose="020B0502020202020204" pitchFamily="34" charset="0"/>
              <a:ea typeface="微软雅黑 Light" panose="020B0502040204020203" pitchFamily="34" charset="-122"/>
              <a:sym typeface="Century Gothic" panose="020B0502020202020204" pitchFamily="34" charset="0"/>
            </a:endParaRPr>
          </a:p>
          <a:p>
            <a:pPr algn="ctr">
              <a:defRPr/>
            </a:pPr>
            <a:r>
              <a:rPr lang="en-US" sz="1350">
                <a:solidFill>
                  <a:srgbClr val="FFFFFF"/>
                </a:solidFill>
                <a:latin typeface="Century Gothic" panose="020B0502020202020204" pitchFamily="34" charset="0"/>
                <a:ea typeface="微软雅黑 Light" panose="020B0502040204020203" pitchFamily="34" charset="-122"/>
                <a:sym typeface="Century Gothic" panose="020B0502020202020204" pitchFamily="34" charset="0"/>
              </a:rPr>
              <a:t>?</a:t>
            </a:r>
            <a:endParaRPr lang="en-US" sz="1350">
              <a:solidFill>
                <a:srgbClr val="FFFFFF"/>
              </a:solidFill>
              <a:latin typeface="Century Gothic" panose="020B0502020202020204" pitchFamily="34" charset="0"/>
              <a:ea typeface="微软雅黑 Light" panose="020B0502040204020203" pitchFamily="34" charset="-122"/>
              <a:sym typeface="Century Gothic" panose="020B0502020202020204" pitchFamily="34" charset="0"/>
            </a:endParaRPr>
          </a:p>
          <a:p>
            <a:pPr algn="ctr">
              <a:defRPr/>
            </a:pPr>
            <a:r>
              <a:rPr lang="en-US" sz="1350">
                <a:solidFill>
                  <a:srgbClr val="FFFFFF"/>
                </a:solidFill>
                <a:latin typeface="Century Gothic" panose="020B0502020202020204" pitchFamily="34" charset="0"/>
                <a:ea typeface="微软雅黑 Light" panose="020B0502040204020203" pitchFamily="34" charset="-122"/>
                <a:sym typeface="Century Gothic" panose="020B0502020202020204" pitchFamily="34" charset="0"/>
              </a:rPr>
              <a:t>??</a:t>
            </a:r>
            <a:endParaRPr lang="en-US" sz="1350">
              <a:solidFill>
                <a:srgbClr val="FFFFFF"/>
              </a:solidFill>
              <a:latin typeface="Century Gothic" panose="020B0502020202020204" pitchFamily="34" charset="0"/>
              <a:ea typeface="微软雅黑 Light" panose="020B0502040204020203" pitchFamily="34" charset="-122"/>
              <a:sym typeface="Century Gothic" panose="020B0502020202020204" pitchFamily="34" charset="0"/>
            </a:endParaRPr>
          </a:p>
          <a:p>
            <a:pPr algn="ctr">
              <a:defRPr/>
            </a:pPr>
            <a:r>
              <a:rPr lang="en-US" sz="1350">
                <a:solidFill>
                  <a:srgbClr val="FFFFFF"/>
                </a:solidFill>
                <a:latin typeface="Century Gothic" panose="020B0502020202020204" pitchFamily="34" charset="0"/>
                <a:ea typeface="微软雅黑 Light" panose="020B0502040204020203" pitchFamily="34" charset="-122"/>
                <a:sym typeface="Century Gothic" panose="020B0502020202020204" pitchFamily="34" charset="0"/>
              </a:rPr>
              <a:t>??</a:t>
            </a:r>
            <a:endParaRPr lang="en-US" sz="1350">
              <a:solidFill>
                <a:srgbClr val="FFFFFF"/>
              </a:solidFill>
              <a:latin typeface="Century Gothic" panose="020B0502020202020204" pitchFamily="34" charset="0"/>
              <a:ea typeface="微软雅黑 Light" panose="020B0502040204020203" pitchFamily="34" charset="-122"/>
              <a:sym typeface="Century Gothic" panose="020B0502020202020204" pitchFamily="34" charset="0"/>
            </a:endParaRPr>
          </a:p>
          <a:p>
            <a:pPr algn="ctr">
              <a:defRPr/>
            </a:pPr>
            <a:r>
              <a:rPr lang="en-US" sz="1350">
                <a:solidFill>
                  <a:srgbClr val="FFFFFF"/>
                </a:solidFill>
                <a:latin typeface="Century Gothic" panose="020B0502020202020204" pitchFamily="34" charset="0"/>
                <a:ea typeface="微软雅黑 Light" panose="020B0502040204020203" pitchFamily="34" charset="-122"/>
                <a:sym typeface="Century Gothic" panose="020B0502020202020204" pitchFamily="34" charset="0"/>
              </a:rPr>
              <a:t>??</a:t>
            </a:r>
            <a:endParaRPr lang="en-US" sz="1350">
              <a:solidFill>
                <a:srgbClr val="FFFFFF"/>
              </a:solidFill>
              <a:latin typeface="Century Gothic" panose="020B0502020202020204" pitchFamily="34" charset="0"/>
              <a:ea typeface="微软雅黑 Light" panose="020B0502040204020203" pitchFamily="34" charset="-122"/>
              <a:sym typeface="Century Gothic" panose="020B0502020202020204" pitchFamily="34" charset="0"/>
            </a:endParaRPr>
          </a:p>
          <a:p>
            <a:pPr algn="ctr">
              <a:defRPr/>
            </a:pPr>
            <a:r>
              <a:rPr lang="en-US" sz="1350">
                <a:solidFill>
                  <a:srgbClr val="FFFFFF"/>
                </a:solidFill>
                <a:latin typeface="Century Gothic" panose="020B0502020202020204" pitchFamily="34" charset="0"/>
                <a:ea typeface="微软雅黑 Light" panose="020B0502040204020203" pitchFamily="34" charset="-122"/>
                <a:sym typeface="Century Gothic" panose="020B0502020202020204" pitchFamily="34" charset="0"/>
              </a:rPr>
              <a:t>??</a:t>
            </a:r>
            <a:endParaRPr lang="en-US" sz="1350">
              <a:solidFill>
                <a:srgbClr val="FFFFFF"/>
              </a:solidFill>
              <a:latin typeface="Century Gothic" panose="020B0502020202020204" pitchFamily="34" charset="0"/>
              <a:ea typeface="微软雅黑 Light" panose="020B0502040204020203" pitchFamily="34" charset="-122"/>
              <a:sym typeface="Century Gothic" panose="020B0502020202020204" pitchFamily="34" charset="0"/>
            </a:endParaRPr>
          </a:p>
          <a:p>
            <a:pPr algn="ctr">
              <a:defRPr/>
            </a:pPr>
            <a:r>
              <a:rPr lang="en-US" sz="1350">
                <a:solidFill>
                  <a:srgbClr val="FFFFFF"/>
                </a:solidFill>
                <a:latin typeface="Century Gothic" panose="020B0502020202020204" pitchFamily="34" charset="0"/>
                <a:ea typeface="微软雅黑 Light" panose="020B0502040204020203" pitchFamily="34" charset="-122"/>
                <a:sym typeface="Century Gothic" panose="020B0502020202020204" pitchFamily="34" charset="0"/>
              </a:rPr>
              <a:t>??</a:t>
            </a:r>
            <a:endParaRPr lang="en-US" sz="1350">
              <a:solidFill>
                <a:srgbClr val="FFFFFF"/>
              </a:solidFill>
              <a:latin typeface="Century Gothic" panose="020B0502020202020204" pitchFamily="34" charset="0"/>
              <a:ea typeface="微软雅黑 Light" panose="020B0502040204020203" pitchFamily="34" charset="-122"/>
              <a:sym typeface="Century Gothic" panose="020B0502020202020204" pitchFamily="34" charset="0"/>
            </a:endParaRPr>
          </a:p>
        </p:txBody>
      </p:sp>
      <p:sp>
        <p:nvSpPr>
          <p:cNvPr id="15" name="Rounded Rectangle 14"/>
          <p:cNvSpPr/>
          <p:nvPr/>
        </p:nvSpPr>
        <p:spPr bwMode="auto">
          <a:xfrm>
            <a:off x="6885940" y="1540510"/>
            <a:ext cx="4209415" cy="4274820"/>
          </a:xfrm>
          <a:prstGeom prst="roundRect">
            <a:avLst>
              <a:gd name="adj" fmla="val 1231"/>
            </a:avLst>
          </a:prstGeom>
          <a:solidFill>
            <a:schemeClr val="bg1"/>
          </a:solidFill>
          <a:ln>
            <a:noFill/>
          </a:ln>
          <a:effectLst>
            <a:outerShdw blurRad="381000" dist="254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solidFill>
                <a:srgbClr val="FFFFFF"/>
              </a:solidFill>
              <a:latin typeface="Century Gothic" panose="020B0502020202020204" pitchFamily="34" charset="0"/>
              <a:ea typeface="微软雅黑 Light" panose="020B0502040204020203" pitchFamily="34" charset="-122"/>
              <a:sym typeface="Century Gothic" panose="020B0502020202020204" pitchFamily="34" charset="0"/>
            </a:endParaRPr>
          </a:p>
        </p:txBody>
      </p:sp>
      <p:grpSp>
        <p:nvGrpSpPr>
          <p:cNvPr id="35" name="组合 67"/>
          <p:cNvGrpSpPr/>
          <p:nvPr/>
        </p:nvGrpSpPr>
        <p:grpSpPr>
          <a:xfrm rot="10800000">
            <a:off x="-1" y="-1"/>
            <a:ext cx="2450924" cy="651931"/>
            <a:chOff x="6876257" y="419100"/>
            <a:chExt cx="1591102" cy="488948"/>
          </a:xfrm>
          <a:solidFill>
            <a:schemeClr val="bg1"/>
          </a:solidFill>
        </p:grpSpPr>
        <p:sp>
          <p:nvSpPr>
            <p:cNvPr id="36" name="矩形 9"/>
            <p:cNvSpPr/>
            <p:nvPr/>
          </p:nvSpPr>
          <p:spPr>
            <a:xfrm>
              <a:off x="6876257" y="419100"/>
              <a:ext cx="1591097" cy="488948"/>
            </a:xfrm>
            <a:custGeom>
              <a:avLst/>
              <a:gdLst/>
              <a:ahLst/>
              <a:cxnLst/>
              <a:rect l="l" t="t" r="r" b="b"/>
              <a:pathLst>
                <a:path w="144016" h="869444">
                  <a:moveTo>
                    <a:pt x="0" y="0"/>
                  </a:moveTo>
                  <a:lnTo>
                    <a:pt x="144016" y="0"/>
                  </a:lnTo>
                  <a:lnTo>
                    <a:pt x="144016" y="869444"/>
                  </a:lnTo>
                  <a:lnTo>
                    <a:pt x="0" y="869444"/>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36"/>
            <p:cNvSpPr/>
            <p:nvPr/>
          </p:nvSpPr>
          <p:spPr>
            <a:xfrm rot="10800000">
              <a:off x="6876262" y="477244"/>
              <a:ext cx="1591097" cy="346249"/>
            </a:xfrm>
            <a:prstGeom prst="rect">
              <a:avLst/>
            </a:prstGeom>
            <a:grpFill/>
          </p:spPr>
          <p:txBody>
            <a:bodyPr wrap="square">
              <a:spAutoFit/>
            </a:bodyPr>
            <a:lstStyle/>
            <a:p>
              <a:r>
                <a:rPr lang="en-US" altLang="zh-CN" sz="2400" b="1" dirty="0">
                  <a:solidFill>
                    <a:srgbClr val="01988F"/>
                  </a:solidFill>
                  <a:latin typeface="方正字迹-典雅楷体简体" pitchFamily="2" charset="-122"/>
                  <a:ea typeface="方正字迹-典雅楷体简体" pitchFamily="2" charset="-122"/>
                </a:rPr>
                <a:t>02</a:t>
              </a:r>
              <a:r>
                <a:rPr lang="zh-CN" altLang="en-US" sz="2400" b="1" dirty="0">
                  <a:solidFill>
                    <a:srgbClr val="01988F"/>
                  </a:solidFill>
                  <a:latin typeface="方正字迹-典雅楷体简体" pitchFamily="2" charset="-122"/>
                  <a:ea typeface="方正字迹-典雅楷体简体" pitchFamily="2" charset="-122"/>
                </a:rPr>
                <a:t>主客场胜率差</a:t>
              </a:r>
              <a:endParaRPr lang="zh-CN" altLang="en-US" sz="2400" b="1" dirty="0">
                <a:solidFill>
                  <a:srgbClr val="01988F"/>
                </a:solidFill>
                <a:latin typeface="方正字迹-典雅楷体简体" pitchFamily="2" charset="-122"/>
                <a:ea typeface="方正字迹-典雅楷体简体" pitchFamily="2" charset="-122"/>
              </a:endParaRPr>
            </a:p>
          </p:txBody>
        </p:sp>
      </p:grpSp>
      <p:pic>
        <p:nvPicPr>
          <p:cNvPr id="38" name="图片 37" descr="标志与中英文校名组合规范_左右（反白，在深色背景下使用）.png"/>
          <p:cNvPicPr>
            <a:picLocks noChangeAspect="1"/>
          </p:cNvPicPr>
          <p:nvPr/>
        </p:nvPicPr>
        <p:blipFill>
          <a:blip r:embed="rId1" cstate="print"/>
          <a:stretch>
            <a:fillRect/>
          </a:stretch>
        </p:blipFill>
        <p:spPr>
          <a:xfrm>
            <a:off x="9239620" y="0"/>
            <a:ext cx="2399624" cy="675950"/>
          </a:xfrm>
          <a:prstGeom prst="rect">
            <a:avLst/>
          </a:prstGeom>
        </p:spPr>
      </p:pic>
      <p:sp>
        <p:nvSpPr>
          <p:cNvPr id="39" name="ï$ļïḓé"/>
          <p:cNvSpPr/>
          <p:nvPr/>
        </p:nvSpPr>
        <p:spPr bwMode="auto">
          <a:xfrm>
            <a:off x="2121535" y="4584065"/>
            <a:ext cx="4029075" cy="991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r>
              <a:rPr lang="zh-CN" altLang="en-US" dirty="0">
                <a:latin typeface="方正字迹-典雅楷体简体" pitchFamily="2" charset="-122"/>
                <a:ea typeface="方正字迹-典雅楷体简体" pitchFamily="2" charset="-122"/>
              </a:rPr>
              <a:t>大部分球队的主场胜率要高于客场胜率，其中</a:t>
            </a:r>
            <a:r>
              <a:rPr lang="en-US" altLang="zh-CN" dirty="0">
                <a:latin typeface="方正字迹-典雅楷体简体" pitchFamily="2" charset="-122"/>
                <a:ea typeface="方正字迹-典雅楷体简体" pitchFamily="2" charset="-122"/>
              </a:rPr>
              <a:t>OKC,NOP</a:t>
            </a:r>
            <a:r>
              <a:rPr lang="zh-CN" altLang="en-US" dirty="0">
                <a:latin typeface="方正字迹-典雅楷体简体" pitchFamily="2" charset="-122"/>
                <a:ea typeface="方正字迹-典雅楷体简体" pitchFamily="2" charset="-122"/>
              </a:rPr>
              <a:t>等球队主场胜率要高出</a:t>
            </a:r>
            <a:r>
              <a:rPr lang="en-US" altLang="zh-CN" dirty="0">
                <a:latin typeface="方正字迹-典雅楷体简体" pitchFamily="2" charset="-122"/>
                <a:ea typeface="方正字迹-典雅楷体简体" pitchFamily="2" charset="-122"/>
              </a:rPr>
              <a:t>25%</a:t>
            </a:r>
            <a:r>
              <a:rPr lang="zh-CN" altLang="en-US" dirty="0">
                <a:latin typeface="方正字迹-典雅楷体简体" pitchFamily="2" charset="-122"/>
                <a:ea typeface="方正字迹-典雅楷体简体" pitchFamily="2" charset="-122"/>
              </a:rPr>
              <a:t>以上</a:t>
            </a:r>
            <a:r>
              <a:rPr lang="en-US" altLang="zh-CN" dirty="0">
                <a:latin typeface="方正字迹-典雅楷体简体" pitchFamily="2" charset="-122"/>
                <a:ea typeface="方正字迹-典雅楷体简体" pitchFamily="2" charset="-122"/>
              </a:rPr>
              <a:t>,</a:t>
            </a:r>
            <a:r>
              <a:rPr lang="zh-CN" altLang="en-US" dirty="0">
                <a:latin typeface="方正字迹-典雅楷体简体" pitchFamily="2" charset="-122"/>
                <a:ea typeface="方正字迹-典雅楷体简体" pitchFamily="2" charset="-122"/>
              </a:rPr>
              <a:t>说明主客场因素对这些球队的影响比较大</a:t>
            </a:r>
            <a:endParaRPr lang="zh-CN" altLang="en-US" sz="1600" dirty="0">
              <a:latin typeface="方正字迹-典雅楷体简体" pitchFamily="2" charset="-122"/>
              <a:ea typeface="方正字迹-典雅楷体简体" pitchFamily="2" charset="-122"/>
            </a:endParaRPr>
          </a:p>
        </p:txBody>
      </p:sp>
      <p:sp>
        <p:nvSpPr>
          <p:cNvPr id="41" name="ï$ļïḓé"/>
          <p:cNvSpPr/>
          <p:nvPr/>
        </p:nvSpPr>
        <p:spPr bwMode="auto">
          <a:xfrm>
            <a:off x="7091680" y="4688981"/>
            <a:ext cx="3870960" cy="7580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r>
              <a:rPr lang="zh-CN" altLang="en-US" dirty="0">
                <a:ea typeface="方正字迹-典雅楷体简体"/>
              </a:rPr>
              <a:t>部分球队主场胜率略低于客场胜率，但相差都在</a:t>
            </a:r>
            <a:r>
              <a:rPr lang="en-US" altLang="zh-CN" dirty="0">
                <a:ea typeface="方正字迹-典雅楷体简体"/>
              </a:rPr>
              <a:t>0.1</a:t>
            </a:r>
            <a:r>
              <a:rPr lang="zh-CN" altLang="en-US" dirty="0">
                <a:ea typeface="方正字迹-典雅楷体简体"/>
              </a:rPr>
              <a:t>以下，可能是由于偶然因素、数据量的问题引起的</a:t>
            </a:r>
            <a:endParaRPr lang="en-US" altLang="zh-CN" dirty="0">
              <a:ea typeface="方正字迹-典雅楷体简体"/>
            </a:endParaRPr>
          </a:p>
          <a:p>
            <a:pPr algn="ctr"/>
            <a:endParaRPr lang="en-US" altLang="zh-CN" sz="1600" dirty="0"/>
          </a:p>
        </p:txBody>
      </p:sp>
      <p:sp>
        <p:nvSpPr>
          <p:cNvPr id="42" name="işḷîḍe"/>
          <p:cNvSpPr txBox="1"/>
          <p:nvPr/>
        </p:nvSpPr>
        <p:spPr bwMode="auto">
          <a:xfrm>
            <a:off x="5148767" y="4548145"/>
            <a:ext cx="2124365" cy="517453"/>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eaLnBrk="1" hangingPunct="1">
              <a:lnSpc>
                <a:spcPct val="100000"/>
              </a:lnSpc>
              <a:spcBef>
                <a:spcPct val="0"/>
              </a:spcBef>
            </a:pPr>
            <a:endParaRPr lang="en-US" altLang="zh-CN" sz="2400" b="1" dirty="0">
              <a:latin typeface="方正字迹-典雅楷体简体" pitchFamily="2" charset="-122"/>
              <a:ea typeface="方正字迹-典雅楷体简体" pitchFamily="2" charset="-122"/>
            </a:endParaRPr>
          </a:p>
        </p:txBody>
      </p:sp>
      <p:sp>
        <p:nvSpPr>
          <p:cNvPr id="44" name="işḷîḍe"/>
          <p:cNvSpPr txBox="1"/>
          <p:nvPr/>
        </p:nvSpPr>
        <p:spPr bwMode="auto">
          <a:xfrm>
            <a:off x="8324029" y="4169510"/>
            <a:ext cx="2124365" cy="517453"/>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eaLnBrk="1" hangingPunct="1">
              <a:lnSpc>
                <a:spcPct val="100000"/>
              </a:lnSpc>
              <a:spcBef>
                <a:spcPct val="0"/>
              </a:spcBef>
            </a:pPr>
            <a:endParaRPr lang="en-US" altLang="zh-CN" sz="2400" b="1" dirty="0">
              <a:latin typeface="方正字迹-典雅楷体简体" pitchFamily="2" charset="-122"/>
              <a:ea typeface="方正字迹-典雅楷体简体" pitchFamily="2" charset="-122"/>
            </a:endParaRPr>
          </a:p>
        </p:txBody>
      </p:sp>
      <p:pic>
        <p:nvPicPr>
          <p:cNvPr id="2" name="图片 1"/>
          <p:cNvPicPr>
            <a:picLocks noChangeAspect="1"/>
          </p:cNvPicPr>
          <p:nvPr/>
        </p:nvPicPr>
        <p:blipFill rotWithShape="1">
          <a:blip r:embed="rId2"/>
          <a:srcRect b="4301"/>
          <a:stretch>
            <a:fillRect/>
          </a:stretch>
        </p:blipFill>
        <p:spPr>
          <a:xfrm>
            <a:off x="6974205" y="2017197"/>
            <a:ext cx="3943985" cy="2543175"/>
          </a:xfrm>
          <a:prstGeom prst="rect">
            <a:avLst/>
          </a:prstGeom>
        </p:spPr>
      </p:pic>
      <p:pic>
        <p:nvPicPr>
          <p:cNvPr id="3" name="图片 2"/>
          <p:cNvPicPr>
            <a:picLocks noChangeAspect="1"/>
          </p:cNvPicPr>
          <p:nvPr/>
        </p:nvPicPr>
        <p:blipFill>
          <a:blip r:embed="rId3"/>
          <a:stretch>
            <a:fillRect/>
          </a:stretch>
        </p:blipFill>
        <p:spPr>
          <a:xfrm>
            <a:off x="1979930" y="2012950"/>
            <a:ext cx="4573270" cy="2571750"/>
          </a:xfrm>
          <a:prstGeom prst="rect">
            <a:avLst/>
          </a:prstGeom>
        </p:spPr>
      </p:pic>
    </p:spTree>
    <p:custDataLst>
      <p:tags r:id="rId4"/>
    </p:custDataLst>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checkerboard(across)">
                                      <p:cBhvr>
                                        <p:cTn id="7" dur="500"/>
                                        <p:tgtEl>
                                          <p:spTgt spid="8"/>
                                        </p:tgtEl>
                                      </p:cBhvr>
                                    </p:animEffect>
                                  </p:childTnLst>
                                </p:cTn>
                              </p:par>
                            </p:childTnLst>
                          </p:cTn>
                        </p:par>
                        <p:par>
                          <p:cTn id="8" fill="hold">
                            <p:stCondLst>
                              <p:cond delay="500"/>
                            </p:stCondLst>
                            <p:childTnLst>
                              <p:par>
                                <p:cTn id="9" presetID="3" presetClass="entr" presetSubtype="10"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blinds(horizontal)">
                                      <p:cBhvr>
                                        <p:cTn id="11" dur="500"/>
                                        <p:tgtEl>
                                          <p:spTgt spid="10"/>
                                        </p:tgtEl>
                                      </p:cBhvr>
                                    </p:animEffect>
                                  </p:childTnLst>
                                </p:cTn>
                              </p:par>
                            </p:childTnLst>
                          </p:cTn>
                        </p:par>
                        <p:par>
                          <p:cTn id="12" fill="hold">
                            <p:stCondLst>
                              <p:cond delay="1000"/>
                            </p:stCondLst>
                            <p:childTnLst>
                              <p:par>
                                <p:cTn id="13" presetID="3" presetClass="entr" presetSubtype="10" fill="hold" grpId="0" nodeType="after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blinds(horizontal)">
                                      <p:cBhvr>
                                        <p:cTn id="15" dur="500"/>
                                        <p:tgtEl>
                                          <p:spTgt spid="15"/>
                                        </p:tgtEl>
                                      </p:cBhvr>
                                    </p:animEffect>
                                  </p:childTnLst>
                                </p:cTn>
                              </p:par>
                              <p:par>
                                <p:cTn id="16" presetID="52" presetClass="entr" presetSubtype="0" fill="hold" grpId="0" nodeType="withEffect">
                                  <p:stCondLst>
                                    <p:cond delay="0"/>
                                  </p:stCondLst>
                                  <p:childTnLst>
                                    <p:set>
                                      <p:cBhvr>
                                        <p:cTn id="17" dur="1" fill="hold">
                                          <p:stCondLst>
                                            <p:cond delay="0"/>
                                          </p:stCondLst>
                                        </p:cTn>
                                        <p:tgtEl>
                                          <p:spTgt spid="39"/>
                                        </p:tgtEl>
                                        <p:attrNameLst>
                                          <p:attrName>style.visibility</p:attrName>
                                        </p:attrNameLst>
                                      </p:cBhvr>
                                      <p:to>
                                        <p:strVal val="visible"/>
                                      </p:to>
                                    </p:set>
                                    <p:animScale>
                                      <p:cBhvr>
                                        <p:cTn id="18" dur="1000" decel="50000" fill="hold">
                                          <p:stCondLst>
                                            <p:cond delay="0"/>
                                          </p:stCondLst>
                                        </p:cTn>
                                        <p:tgtEl>
                                          <p:spTgt spid="39"/>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9" dur="1000" decel="50000" fill="hold">
                                          <p:stCondLst>
                                            <p:cond delay="0"/>
                                          </p:stCondLst>
                                        </p:cTn>
                                        <p:tgtEl>
                                          <p:spTgt spid="39"/>
                                        </p:tgtEl>
                                        <p:attrNameLst>
                                          <p:attrName>ppt_x</p:attrName>
                                          <p:attrName>ppt_y</p:attrName>
                                        </p:attrNameLst>
                                      </p:cBhvr>
                                    </p:animMotion>
                                    <p:animEffect transition="in" filter="fade">
                                      <p:cBhvr>
                                        <p:cTn id="20" dur="1000"/>
                                        <p:tgtEl>
                                          <p:spTgt spid="39"/>
                                        </p:tgtEl>
                                      </p:cBhvr>
                                    </p:animEffect>
                                  </p:childTnLst>
                                </p:cTn>
                              </p:par>
                            </p:childTnLst>
                          </p:cTn>
                        </p:par>
                      </p:childTnLst>
                    </p:cTn>
                  </p:par>
                  <p:par>
                    <p:cTn id="21" fill="hold">
                      <p:stCondLst>
                        <p:cond delay="indefinite"/>
                      </p:stCondLst>
                      <p:childTnLst>
                        <p:par>
                          <p:cTn id="22" fill="hold">
                            <p:stCondLst>
                              <p:cond delay="0"/>
                            </p:stCondLst>
                            <p:childTnLst>
                              <p:par>
                                <p:cTn id="23" presetID="52" presetClass="entr" presetSubtype="0" fill="hold" grpId="0" nodeType="clickEffect">
                                  <p:stCondLst>
                                    <p:cond delay="0"/>
                                  </p:stCondLst>
                                  <p:childTnLst>
                                    <p:set>
                                      <p:cBhvr>
                                        <p:cTn id="24" dur="1" fill="hold">
                                          <p:stCondLst>
                                            <p:cond delay="0"/>
                                          </p:stCondLst>
                                        </p:cTn>
                                        <p:tgtEl>
                                          <p:spTgt spid="42"/>
                                        </p:tgtEl>
                                        <p:attrNameLst>
                                          <p:attrName>style.visibility</p:attrName>
                                        </p:attrNameLst>
                                      </p:cBhvr>
                                      <p:to>
                                        <p:strVal val="visible"/>
                                      </p:to>
                                    </p:set>
                                    <p:animScale>
                                      <p:cBhvr>
                                        <p:cTn id="25" dur="1000" decel="50000" fill="hold">
                                          <p:stCondLst>
                                            <p:cond delay="0"/>
                                          </p:stCondLst>
                                        </p:cTn>
                                        <p:tgtEl>
                                          <p:spTgt spid="42"/>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6" dur="1000" decel="50000" fill="hold">
                                          <p:stCondLst>
                                            <p:cond delay="0"/>
                                          </p:stCondLst>
                                        </p:cTn>
                                        <p:tgtEl>
                                          <p:spTgt spid="42"/>
                                        </p:tgtEl>
                                        <p:attrNameLst>
                                          <p:attrName>ppt_x</p:attrName>
                                          <p:attrName>ppt_y</p:attrName>
                                        </p:attrNameLst>
                                      </p:cBhvr>
                                    </p:animMotion>
                                    <p:animEffect transition="in" filter="fade">
                                      <p:cBhvr>
                                        <p:cTn id="27" dur="1000"/>
                                        <p:tgtEl>
                                          <p:spTgt spid="42"/>
                                        </p:tgtEl>
                                      </p:cBhvr>
                                    </p:animEffect>
                                  </p:childTnLst>
                                </p:cTn>
                              </p:par>
                              <p:par>
                                <p:cTn id="28" presetID="52" presetClass="entr" presetSubtype="0" fill="hold" grpId="0" nodeType="withEffect">
                                  <p:stCondLst>
                                    <p:cond delay="0"/>
                                  </p:stCondLst>
                                  <p:childTnLst>
                                    <p:set>
                                      <p:cBhvr>
                                        <p:cTn id="29" dur="1" fill="hold">
                                          <p:stCondLst>
                                            <p:cond delay="0"/>
                                          </p:stCondLst>
                                        </p:cTn>
                                        <p:tgtEl>
                                          <p:spTgt spid="41"/>
                                        </p:tgtEl>
                                        <p:attrNameLst>
                                          <p:attrName>style.visibility</p:attrName>
                                        </p:attrNameLst>
                                      </p:cBhvr>
                                      <p:to>
                                        <p:strVal val="visible"/>
                                      </p:to>
                                    </p:set>
                                    <p:animScale>
                                      <p:cBhvr>
                                        <p:cTn id="30" dur="1000" decel="50000" fill="hold">
                                          <p:stCondLst>
                                            <p:cond delay="0"/>
                                          </p:stCondLst>
                                        </p:cTn>
                                        <p:tgtEl>
                                          <p:spTgt spid="41"/>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1" dur="1000" decel="50000" fill="hold">
                                          <p:stCondLst>
                                            <p:cond delay="0"/>
                                          </p:stCondLst>
                                        </p:cTn>
                                        <p:tgtEl>
                                          <p:spTgt spid="41"/>
                                        </p:tgtEl>
                                        <p:attrNameLst>
                                          <p:attrName>ppt_x</p:attrName>
                                          <p:attrName>ppt_y</p:attrName>
                                        </p:attrNameLst>
                                      </p:cBhvr>
                                    </p:animMotion>
                                    <p:animEffect transition="in" filter="fade">
                                      <p:cBhvr>
                                        <p:cTn id="32" dur="1000"/>
                                        <p:tgtEl>
                                          <p:spTgt spid="41"/>
                                        </p:tgtEl>
                                      </p:cBhvr>
                                    </p:animEffect>
                                  </p:childTnLst>
                                </p:cTn>
                              </p:par>
                            </p:childTnLst>
                          </p:cTn>
                        </p:par>
                      </p:childTnLst>
                    </p:cTn>
                  </p:par>
                  <p:par>
                    <p:cTn id="33" fill="hold">
                      <p:stCondLst>
                        <p:cond delay="indefinite"/>
                      </p:stCondLst>
                      <p:childTnLst>
                        <p:par>
                          <p:cTn id="34" fill="hold">
                            <p:stCondLst>
                              <p:cond delay="0"/>
                            </p:stCondLst>
                            <p:childTnLst>
                              <p:par>
                                <p:cTn id="35" presetID="52" presetClass="entr" presetSubtype="0" fill="hold" grpId="0" nodeType="clickEffect">
                                  <p:stCondLst>
                                    <p:cond delay="0"/>
                                  </p:stCondLst>
                                  <p:childTnLst>
                                    <p:set>
                                      <p:cBhvr>
                                        <p:cTn id="36" dur="1" fill="hold">
                                          <p:stCondLst>
                                            <p:cond delay="0"/>
                                          </p:stCondLst>
                                        </p:cTn>
                                        <p:tgtEl>
                                          <p:spTgt spid="44"/>
                                        </p:tgtEl>
                                        <p:attrNameLst>
                                          <p:attrName>style.visibility</p:attrName>
                                        </p:attrNameLst>
                                      </p:cBhvr>
                                      <p:to>
                                        <p:strVal val="visible"/>
                                      </p:to>
                                    </p:set>
                                    <p:animScale>
                                      <p:cBhvr>
                                        <p:cTn id="37" dur="1000" decel="50000" fill="hold">
                                          <p:stCondLst>
                                            <p:cond delay="0"/>
                                          </p:stCondLst>
                                        </p:cTn>
                                        <p:tgtEl>
                                          <p:spTgt spid="44"/>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8" dur="1000" decel="50000" fill="hold">
                                          <p:stCondLst>
                                            <p:cond delay="0"/>
                                          </p:stCondLst>
                                        </p:cTn>
                                        <p:tgtEl>
                                          <p:spTgt spid="44"/>
                                        </p:tgtEl>
                                        <p:attrNameLst>
                                          <p:attrName>ppt_x</p:attrName>
                                          <p:attrName>ppt_y</p:attrName>
                                        </p:attrNameLst>
                                      </p:cBhvr>
                                    </p:animMotion>
                                    <p:animEffect transition="in" filter="fade">
                                      <p:cBhvr>
                                        <p:cTn id="39" dur="10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bldLvl="0" animBg="1"/>
      <p:bldP spid="15" grpId="0" bldLvl="0" animBg="1"/>
      <p:bldP spid="39" grpId="0"/>
      <p:bldP spid="41" grpId="0"/>
      <p:bldP spid="42" grpId="0"/>
      <p:bldP spid="4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445" y="1619885"/>
            <a:ext cx="12200890" cy="963930"/>
          </a:xfrm>
          <a:prstGeom prst="rect">
            <a:avLst/>
          </a:prstGeom>
          <a:solidFill>
            <a:srgbClr val="01988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919654" y="4937095"/>
            <a:ext cx="2824130" cy="1421928"/>
          </a:xfrm>
          <a:prstGeom prst="rect">
            <a:avLst/>
          </a:prstGeom>
        </p:spPr>
        <p:txBody>
          <a:bodyPr wrap="square">
            <a:spAutoFit/>
          </a:bodyPr>
          <a:lstStyle/>
          <a:p>
            <a:pPr defTabSz="412750" hangingPunct="0">
              <a:lnSpc>
                <a:spcPct val="120000"/>
              </a:lnSpc>
            </a:pPr>
            <a:r>
              <a:rPr lang="zh-CN" altLang="en-US" kern="0" dirty="0">
                <a:solidFill>
                  <a:srgbClr val="0B0C11"/>
                </a:solidFill>
                <a:latin typeface="方正字迹-典雅楷体简体" pitchFamily="2" charset="-122"/>
                <a:ea typeface="方正字迹-典雅楷体简体" pitchFamily="2" charset="-122"/>
                <a:sym typeface="Century Gothic" panose="020B0502020202020204" pitchFamily="34" charset="0"/>
              </a:rPr>
              <a:t>我们将胜率用饼状图的形式可视化，可以直观地看到，总体的主场胜率为</a:t>
            </a:r>
            <a:r>
              <a:rPr lang="en-US" altLang="zh-CN" kern="0" dirty="0">
                <a:solidFill>
                  <a:srgbClr val="0B0C11"/>
                </a:solidFill>
                <a:latin typeface="方正字迹-典雅楷体简体" pitchFamily="2" charset="-122"/>
                <a:ea typeface="方正字迹-典雅楷体简体" pitchFamily="2" charset="-122"/>
                <a:sym typeface="Century Gothic" panose="020B0502020202020204" pitchFamily="34" charset="0"/>
              </a:rPr>
              <a:t>56%</a:t>
            </a:r>
            <a:r>
              <a:rPr lang="zh-CN" altLang="en-US" kern="0" dirty="0">
                <a:solidFill>
                  <a:srgbClr val="0B0C11"/>
                </a:solidFill>
                <a:latin typeface="方正字迹-典雅楷体简体" pitchFamily="2" charset="-122"/>
                <a:ea typeface="方正字迹-典雅楷体简体" pitchFamily="2" charset="-122"/>
                <a:sym typeface="Century Gothic" panose="020B0502020202020204" pitchFamily="34" charset="0"/>
              </a:rPr>
              <a:t>，客场胜率为</a:t>
            </a:r>
            <a:r>
              <a:rPr lang="en-US" altLang="zh-CN" kern="0" dirty="0">
                <a:solidFill>
                  <a:srgbClr val="0B0C11"/>
                </a:solidFill>
                <a:latin typeface="方正字迹-典雅楷体简体" pitchFamily="2" charset="-122"/>
                <a:ea typeface="方正字迹-典雅楷体简体" pitchFamily="2" charset="-122"/>
                <a:sym typeface="Century Gothic" panose="020B0502020202020204" pitchFamily="34" charset="0"/>
              </a:rPr>
              <a:t>44%</a:t>
            </a:r>
            <a:endParaRPr lang="zh-CN" altLang="en-US" kern="0" dirty="0">
              <a:solidFill>
                <a:srgbClr val="0B0C11"/>
              </a:solidFill>
              <a:latin typeface="方正字迹-典雅楷体简体" pitchFamily="2" charset="-122"/>
              <a:ea typeface="方正字迹-典雅楷体简体" pitchFamily="2" charset="-122"/>
              <a:sym typeface="Century Gothic" panose="020B0502020202020204" pitchFamily="34" charset="0"/>
            </a:endParaRPr>
          </a:p>
        </p:txBody>
      </p:sp>
      <p:sp>
        <p:nvSpPr>
          <p:cNvPr id="7" name="矩形 6"/>
          <p:cNvSpPr/>
          <p:nvPr/>
        </p:nvSpPr>
        <p:spPr>
          <a:xfrm>
            <a:off x="4924994" y="4618771"/>
            <a:ext cx="2824129" cy="2058577"/>
          </a:xfrm>
          <a:prstGeom prst="rect">
            <a:avLst/>
          </a:prstGeom>
        </p:spPr>
        <p:txBody>
          <a:bodyPr wrap="square">
            <a:spAutoFit/>
          </a:bodyPr>
          <a:lstStyle/>
          <a:p>
            <a:pPr defTabSz="412750" hangingPunct="0">
              <a:lnSpc>
                <a:spcPct val="120000"/>
              </a:lnSpc>
            </a:pPr>
            <a:r>
              <a:rPr lang="zh-CN" altLang="en-US" kern="0" dirty="0">
                <a:solidFill>
                  <a:srgbClr val="0B0C11"/>
                </a:solidFill>
                <a:latin typeface="方正字迹-典雅楷体简体" pitchFamily="2" charset="-122"/>
                <a:ea typeface="方正字迹-典雅楷体简体" pitchFamily="2" charset="-122"/>
                <a:sym typeface="Century Gothic" panose="020B0502020202020204" pitchFamily="34" charset="0"/>
              </a:rPr>
              <a:t>主客场胜率差最大的</a:t>
            </a:r>
            <a:r>
              <a:rPr lang="en-US" altLang="zh-CN" kern="0" dirty="0">
                <a:solidFill>
                  <a:srgbClr val="0B0C11"/>
                </a:solidFill>
                <a:latin typeface="方正字迹-典雅楷体简体" pitchFamily="2" charset="-122"/>
                <a:ea typeface="方正字迹-典雅楷体简体" pitchFamily="2" charset="-122"/>
                <a:sym typeface="Century Gothic" panose="020B0502020202020204" pitchFamily="34" charset="0"/>
              </a:rPr>
              <a:t>OKC</a:t>
            </a:r>
            <a:r>
              <a:rPr lang="zh-CN" altLang="en-US" kern="0" dirty="0">
                <a:solidFill>
                  <a:srgbClr val="0B0C11"/>
                </a:solidFill>
                <a:latin typeface="方正字迹-典雅楷体简体" pitchFamily="2" charset="-122"/>
                <a:ea typeface="方正字迹-典雅楷体简体" pitchFamily="2" charset="-122"/>
                <a:sym typeface="Century Gothic" panose="020B0502020202020204" pitchFamily="34" charset="0"/>
              </a:rPr>
              <a:t>队主场胜率占总体的</a:t>
            </a:r>
            <a:r>
              <a:rPr lang="en-US" altLang="zh-CN" kern="0" dirty="0">
                <a:solidFill>
                  <a:srgbClr val="0B0C11"/>
                </a:solidFill>
                <a:latin typeface="方正字迹-典雅楷体简体" pitchFamily="2" charset="-122"/>
                <a:ea typeface="方正字迹-典雅楷体简体" pitchFamily="2" charset="-122"/>
                <a:sym typeface="Century Gothic" panose="020B0502020202020204" pitchFamily="34" charset="0"/>
              </a:rPr>
              <a:t>63%</a:t>
            </a:r>
            <a:r>
              <a:rPr lang="zh-CN" altLang="en-US" kern="0" dirty="0">
                <a:solidFill>
                  <a:srgbClr val="0B0C11"/>
                </a:solidFill>
                <a:latin typeface="方正字迹-典雅楷体简体" pitchFamily="2" charset="-122"/>
                <a:ea typeface="方正字迹-典雅楷体简体" pitchFamily="2" charset="-122"/>
                <a:sym typeface="Century Gothic" panose="020B0502020202020204" pitchFamily="34" charset="0"/>
              </a:rPr>
              <a:t>，客场胜率占总体的</a:t>
            </a:r>
            <a:r>
              <a:rPr lang="en-US" altLang="zh-CN" kern="0" dirty="0">
                <a:solidFill>
                  <a:srgbClr val="0B0C11"/>
                </a:solidFill>
                <a:latin typeface="方正字迹-典雅楷体简体" pitchFamily="2" charset="-122"/>
                <a:ea typeface="方正字迹-典雅楷体简体" pitchFamily="2" charset="-122"/>
                <a:sym typeface="Century Gothic" panose="020B0502020202020204" pitchFamily="34" charset="0"/>
              </a:rPr>
              <a:t>37%</a:t>
            </a:r>
            <a:r>
              <a:rPr lang="zh-CN" altLang="en-US" kern="0" dirty="0">
                <a:solidFill>
                  <a:srgbClr val="0B0C11"/>
                </a:solidFill>
                <a:latin typeface="方正字迹-典雅楷体简体" pitchFamily="2" charset="-122"/>
                <a:ea typeface="方正字迹-典雅楷体简体" pitchFamily="2" charset="-122"/>
                <a:sym typeface="Century Gothic" panose="020B0502020202020204" pitchFamily="34" charset="0"/>
              </a:rPr>
              <a:t>；主客场胜率差最小的是</a:t>
            </a:r>
            <a:r>
              <a:rPr lang="en-US" altLang="zh-CN" kern="0" dirty="0">
                <a:solidFill>
                  <a:srgbClr val="0B0C11"/>
                </a:solidFill>
                <a:latin typeface="方正字迹-典雅楷体简体" pitchFamily="2" charset="-122"/>
                <a:ea typeface="方正字迹-典雅楷体简体" pitchFamily="2" charset="-122"/>
                <a:sym typeface="Century Gothic" panose="020B0502020202020204" pitchFamily="34" charset="0"/>
              </a:rPr>
              <a:t>MIA</a:t>
            </a:r>
            <a:r>
              <a:rPr lang="zh-CN" altLang="en-US" kern="0" dirty="0">
                <a:solidFill>
                  <a:srgbClr val="0B0C11"/>
                </a:solidFill>
                <a:latin typeface="方正字迹-典雅楷体简体" pitchFamily="2" charset="-122"/>
                <a:ea typeface="方正字迹-典雅楷体简体" pitchFamily="2" charset="-122"/>
                <a:sym typeface="Century Gothic" panose="020B0502020202020204" pitchFamily="34" charset="0"/>
              </a:rPr>
              <a:t>队，分别占</a:t>
            </a:r>
            <a:r>
              <a:rPr lang="en-US" altLang="zh-CN" kern="0" dirty="0">
                <a:solidFill>
                  <a:srgbClr val="0B0C11"/>
                </a:solidFill>
                <a:latin typeface="方正字迹-典雅楷体简体" pitchFamily="2" charset="-122"/>
                <a:ea typeface="方正字迹-典雅楷体简体" pitchFamily="2" charset="-122"/>
                <a:sym typeface="Century Gothic" panose="020B0502020202020204" pitchFamily="34" charset="0"/>
              </a:rPr>
              <a:t>45%</a:t>
            </a:r>
            <a:r>
              <a:rPr lang="zh-CN" altLang="en-US" kern="0" dirty="0">
                <a:solidFill>
                  <a:srgbClr val="0B0C11"/>
                </a:solidFill>
                <a:latin typeface="方正字迹-典雅楷体简体" pitchFamily="2" charset="-122"/>
                <a:ea typeface="方正字迹-典雅楷体简体" pitchFamily="2" charset="-122"/>
                <a:sym typeface="Century Gothic" panose="020B0502020202020204" pitchFamily="34" charset="0"/>
              </a:rPr>
              <a:t>与</a:t>
            </a:r>
            <a:r>
              <a:rPr lang="en-US" altLang="zh-CN" kern="0" dirty="0">
                <a:solidFill>
                  <a:srgbClr val="0B0C11"/>
                </a:solidFill>
                <a:latin typeface="方正字迹-典雅楷体简体" pitchFamily="2" charset="-122"/>
                <a:ea typeface="方正字迹-典雅楷体简体" pitchFamily="2" charset="-122"/>
                <a:sym typeface="Century Gothic" panose="020B0502020202020204" pitchFamily="34" charset="0"/>
              </a:rPr>
              <a:t>55%</a:t>
            </a:r>
            <a:endParaRPr lang="zh-CN" altLang="en-US" kern="0" dirty="0">
              <a:solidFill>
                <a:srgbClr val="0B0C11"/>
              </a:solidFill>
              <a:latin typeface="方正字迹-典雅楷体简体" pitchFamily="2" charset="-122"/>
              <a:ea typeface="方正字迹-典雅楷体简体" pitchFamily="2" charset="-122"/>
              <a:sym typeface="Century Gothic" panose="020B0502020202020204" pitchFamily="34" charset="0"/>
            </a:endParaRPr>
          </a:p>
        </p:txBody>
      </p:sp>
      <p:sp>
        <p:nvSpPr>
          <p:cNvPr id="8" name="矩形 7"/>
          <p:cNvSpPr/>
          <p:nvPr/>
        </p:nvSpPr>
        <p:spPr>
          <a:xfrm>
            <a:off x="8579530" y="4707424"/>
            <a:ext cx="2692816" cy="1061381"/>
          </a:xfrm>
          <a:prstGeom prst="rect">
            <a:avLst/>
          </a:prstGeom>
        </p:spPr>
        <p:txBody>
          <a:bodyPr wrap="square">
            <a:spAutoFit/>
          </a:bodyPr>
          <a:lstStyle/>
          <a:p>
            <a:pPr defTabSz="412750" hangingPunct="0">
              <a:lnSpc>
                <a:spcPct val="120000"/>
              </a:lnSpc>
            </a:pPr>
            <a:r>
              <a:rPr lang="zh-CN" altLang="en-US" kern="0" dirty="0">
                <a:solidFill>
                  <a:srgbClr val="0B0C11"/>
                </a:solidFill>
                <a:latin typeface="方正字迹-典雅楷体简体" pitchFamily="2" charset="-122"/>
                <a:ea typeface="方正字迹-典雅楷体简体" pitchFamily="2" charset="-122"/>
                <a:sym typeface="Century Gothic" panose="020B0502020202020204" pitchFamily="34" charset="0"/>
              </a:rPr>
              <a:t>可以得到，主场优势效应对球队的影响确实存在且较为显著。</a:t>
            </a:r>
            <a:endParaRPr lang="zh-CN" altLang="en-US" kern="0" dirty="0">
              <a:solidFill>
                <a:srgbClr val="0B0C11"/>
              </a:solidFill>
              <a:latin typeface="方正字迹-典雅楷体简体" pitchFamily="2" charset="-122"/>
              <a:ea typeface="方正字迹-典雅楷体简体" pitchFamily="2" charset="-122"/>
              <a:sym typeface="Century Gothic" panose="020B0502020202020204" pitchFamily="34" charset="0"/>
            </a:endParaRPr>
          </a:p>
        </p:txBody>
      </p:sp>
      <p:grpSp>
        <p:nvGrpSpPr>
          <p:cNvPr id="9" name="组合 67"/>
          <p:cNvGrpSpPr/>
          <p:nvPr/>
        </p:nvGrpSpPr>
        <p:grpSpPr>
          <a:xfrm rot="10800000">
            <a:off x="5" y="200121"/>
            <a:ext cx="2121462" cy="651931"/>
            <a:chOff x="6876257" y="419100"/>
            <a:chExt cx="1591097" cy="488948"/>
          </a:xfrm>
          <a:solidFill>
            <a:srgbClr val="01988F"/>
          </a:solidFill>
        </p:grpSpPr>
        <p:sp>
          <p:nvSpPr>
            <p:cNvPr id="10" name="矩形 9"/>
            <p:cNvSpPr/>
            <p:nvPr/>
          </p:nvSpPr>
          <p:spPr>
            <a:xfrm>
              <a:off x="6876257" y="419100"/>
              <a:ext cx="1591097" cy="488948"/>
            </a:xfrm>
            <a:custGeom>
              <a:avLst/>
              <a:gdLst/>
              <a:ahLst/>
              <a:cxnLst/>
              <a:rect l="l" t="t" r="r" b="b"/>
              <a:pathLst>
                <a:path w="144016" h="869444">
                  <a:moveTo>
                    <a:pt x="0" y="0"/>
                  </a:moveTo>
                  <a:lnTo>
                    <a:pt x="144016" y="0"/>
                  </a:lnTo>
                  <a:lnTo>
                    <a:pt x="144016" y="869444"/>
                  </a:lnTo>
                  <a:lnTo>
                    <a:pt x="0" y="869444"/>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rot="10800000">
              <a:off x="6890961" y="489721"/>
              <a:ext cx="1576393" cy="346249"/>
            </a:xfrm>
            <a:prstGeom prst="rect">
              <a:avLst/>
            </a:prstGeom>
            <a:grpFill/>
          </p:spPr>
          <p:txBody>
            <a:bodyPr wrap="none">
              <a:spAutoFit/>
            </a:bodyPr>
            <a:lstStyle/>
            <a:p>
              <a:r>
                <a:rPr lang="en-US" altLang="zh-CN" sz="2400" b="1" dirty="0">
                  <a:solidFill>
                    <a:schemeClr val="bg1"/>
                  </a:solidFill>
                  <a:latin typeface="方正字迹-典雅楷体简体" pitchFamily="2" charset="-122"/>
                  <a:ea typeface="方正字迹-典雅楷体简体" pitchFamily="2" charset="-122"/>
                </a:rPr>
                <a:t>02</a:t>
              </a:r>
              <a:r>
                <a:rPr lang="zh-CN" altLang="en-US" sz="2400" b="1" dirty="0">
                  <a:solidFill>
                    <a:schemeClr val="bg1"/>
                  </a:solidFill>
                  <a:latin typeface="方正字迹-典雅楷体简体" pitchFamily="2" charset="-122"/>
                  <a:ea typeface="方正字迹-典雅楷体简体" pitchFamily="2" charset="-122"/>
                </a:rPr>
                <a:t>数据可视化</a:t>
              </a:r>
              <a:endParaRPr lang="zh-CN" altLang="en-US" sz="2400" b="1" dirty="0">
                <a:solidFill>
                  <a:schemeClr val="bg1"/>
                </a:solidFill>
                <a:latin typeface="方正字迹-典雅楷体简体" pitchFamily="2" charset="-122"/>
                <a:ea typeface="方正字迹-典雅楷体简体" pitchFamily="2" charset="-122"/>
              </a:endParaRPr>
            </a:p>
          </p:txBody>
        </p:sp>
      </p:grpSp>
      <p:sp>
        <p:nvSpPr>
          <p:cNvPr id="12" name="矩形 11"/>
          <p:cNvSpPr/>
          <p:nvPr/>
        </p:nvSpPr>
        <p:spPr>
          <a:xfrm>
            <a:off x="9194613" y="6187441"/>
            <a:ext cx="2997387" cy="670559"/>
          </a:xfrm>
          <a:prstGeom prst="rect">
            <a:avLst/>
          </a:prstGeom>
          <a:solidFill>
            <a:srgbClr val="0198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 name="图片 12" descr="标志与中英文校名组合规范_左右（反白，在深色背景下使用）.png"/>
          <p:cNvPicPr>
            <a:picLocks noChangeAspect="1"/>
          </p:cNvPicPr>
          <p:nvPr/>
        </p:nvPicPr>
        <p:blipFill>
          <a:blip r:embed="rId1" cstate="print"/>
          <a:stretch>
            <a:fillRect/>
          </a:stretch>
        </p:blipFill>
        <p:spPr>
          <a:xfrm>
            <a:off x="9723120" y="6253026"/>
            <a:ext cx="2147657" cy="604974"/>
          </a:xfrm>
          <a:prstGeom prst="rect">
            <a:avLst/>
          </a:prstGeom>
        </p:spPr>
      </p:pic>
      <p:pic>
        <p:nvPicPr>
          <p:cNvPr id="15" name="图片 14"/>
          <p:cNvPicPr>
            <a:picLocks noChangeAspect="1"/>
          </p:cNvPicPr>
          <p:nvPr/>
        </p:nvPicPr>
        <p:blipFill>
          <a:blip r:embed="rId2"/>
          <a:stretch>
            <a:fillRect/>
          </a:stretch>
        </p:blipFill>
        <p:spPr>
          <a:xfrm>
            <a:off x="-474120" y="1820323"/>
            <a:ext cx="4853080" cy="2758710"/>
          </a:xfrm>
          <a:prstGeom prst="rect">
            <a:avLst/>
          </a:prstGeom>
        </p:spPr>
      </p:pic>
      <p:pic>
        <p:nvPicPr>
          <p:cNvPr id="16" name="图片 15"/>
          <p:cNvPicPr>
            <a:picLocks noChangeAspect="1"/>
          </p:cNvPicPr>
          <p:nvPr/>
        </p:nvPicPr>
        <p:blipFill>
          <a:blip r:embed="rId3"/>
          <a:stretch>
            <a:fillRect/>
          </a:stretch>
        </p:blipFill>
        <p:spPr>
          <a:xfrm>
            <a:off x="8352595" y="2086187"/>
            <a:ext cx="4250798" cy="2501052"/>
          </a:xfrm>
          <a:prstGeom prst="rect">
            <a:avLst/>
          </a:prstGeom>
        </p:spPr>
      </p:pic>
      <p:pic>
        <p:nvPicPr>
          <p:cNvPr id="14" name="图片 13"/>
          <p:cNvPicPr>
            <a:picLocks noChangeAspect="1"/>
          </p:cNvPicPr>
          <p:nvPr/>
        </p:nvPicPr>
        <p:blipFill>
          <a:blip r:embed="rId4"/>
          <a:stretch>
            <a:fillRect/>
          </a:stretch>
        </p:blipFill>
        <p:spPr>
          <a:xfrm>
            <a:off x="3499515" y="17960"/>
            <a:ext cx="5477647" cy="3304078"/>
          </a:xfrm>
          <a:prstGeom prst="rect">
            <a:avLst/>
          </a:prstGeom>
        </p:spPr>
      </p:pic>
    </p:spTree>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12" presetClass="entr" presetSubtype="4" fill="hold" grpId="1"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p:tgtEl>
                                          <p:spTgt spid="6"/>
                                        </p:tgtEl>
                                        <p:attrNameLst>
                                          <p:attrName>ppt_y</p:attrName>
                                        </p:attrNameLst>
                                      </p:cBhvr>
                                      <p:tavLst>
                                        <p:tav tm="0">
                                          <p:val>
                                            <p:strVal val="#ppt_y+#ppt_h*1.125000"/>
                                          </p:val>
                                        </p:tav>
                                        <p:tav tm="100000">
                                          <p:val>
                                            <p:strVal val="#ppt_y"/>
                                          </p:val>
                                        </p:tav>
                                      </p:tavLst>
                                    </p:anim>
                                    <p:animEffect transition="in" filter="wipe(up)">
                                      <p:cBhvr>
                                        <p:cTn id="12" dur="500"/>
                                        <p:tgtEl>
                                          <p:spTgt spid="6"/>
                                        </p:tgtEl>
                                      </p:cBhvr>
                                    </p:animEffect>
                                  </p:childTnLst>
                                </p:cTn>
                              </p:par>
                            </p:childTnLst>
                          </p:cTn>
                        </p:par>
                        <p:par>
                          <p:cTn id="13" fill="hold">
                            <p:stCondLst>
                              <p:cond delay="1000"/>
                            </p:stCondLst>
                            <p:childTnLst>
                              <p:par>
                                <p:cTn id="14" presetID="12" presetClass="entr" presetSubtype="4" fill="hold" grpId="1" nodeType="afterEffect">
                                  <p:stCondLst>
                                    <p:cond delay="0"/>
                                  </p:stCondLst>
                                  <p:childTnLst>
                                    <p:set>
                                      <p:cBhvr>
                                        <p:cTn id="15" dur="1" fill="hold">
                                          <p:stCondLst>
                                            <p:cond delay="0"/>
                                          </p:stCondLst>
                                        </p:cTn>
                                        <p:tgtEl>
                                          <p:spTgt spid="7"/>
                                        </p:tgtEl>
                                        <p:attrNameLst>
                                          <p:attrName>style.visibility</p:attrName>
                                        </p:attrNameLst>
                                      </p:cBhvr>
                                      <p:to>
                                        <p:strVal val="visible"/>
                                      </p:to>
                                    </p:set>
                                    <p:anim calcmode="lin" valueType="num">
                                      <p:cBhvr additive="base">
                                        <p:cTn id="16" dur="500"/>
                                        <p:tgtEl>
                                          <p:spTgt spid="7"/>
                                        </p:tgtEl>
                                        <p:attrNameLst>
                                          <p:attrName>ppt_y</p:attrName>
                                        </p:attrNameLst>
                                      </p:cBhvr>
                                      <p:tavLst>
                                        <p:tav tm="0">
                                          <p:val>
                                            <p:strVal val="#ppt_y+#ppt_h*1.125000"/>
                                          </p:val>
                                        </p:tav>
                                        <p:tav tm="100000">
                                          <p:val>
                                            <p:strVal val="#ppt_y"/>
                                          </p:val>
                                        </p:tav>
                                      </p:tavLst>
                                    </p:anim>
                                    <p:animEffect transition="in" filter="wipe(up)">
                                      <p:cBhvr>
                                        <p:cTn id="17" dur="500"/>
                                        <p:tgtEl>
                                          <p:spTgt spid="7"/>
                                        </p:tgtEl>
                                      </p:cBhvr>
                                    </p:animEffect>
                                  </p:childTnLst>
                                </p:cTn>
                              </p:par>
                            </p:childTnLst>
                          </p:cTn>
                        </p:par>
                        <p:par>
                          <p:cTn id="18" fill="hold">
                            <p:stCondLst>
                              <p:cond delay="1500"/>
                            </p:stCondLst>
                            <p:childTnLst>
                              <p:par>
                                <p:cTn id="19" presetID="12" presetClass="entr" presetSubtype="4" fill="hold" grpId="1" nodeType="after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additive="base">
                                        <p:cTn id="21" dur="500"/>
                                        <p:tgtEl>
                                          <p:spTgt spid="8"/>
                                        </p:tgtEl>
                                        <p:attrNameLst>
                                          <p:attrName>ppt_y</p:attrName>
                                        </p:attrNameLst>
                                      </p:cBhvr>
                                      <p:tavLst>
                                        <p:tav tm="0">
                                          <p:val>
                                            <p:strVal val="#ppt_y+#ppt_h*1.125000"/>
                                          </p:val>
                                        </p:tav>
                                        <p:tav tm="100000">
                                          <p:val>
                                            <p:strVal val="#ppt_y"/>
                                          </p:val>
                                        </p:tav>
                                      </p:tavLst>
                                    </p:anim>
                                    <p:animEffect transition="in" filter="wipe(up)">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p:bldP spid="6" grpId="1"/>
      <p:bldP spid="7" grpId="0"/>
      <p:bldP spid="7" grpId="1"/>
      <p:bldP spid="8" grpId="0"/>
      <p:bldP spid="8" grpId="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hteck"/>
          <p:cNvSpPr/>
          <p:nvPr/>
        </p:nvSpPr>
        <p:spPr>
          <a:xfrm>
            <a:off x="6385897" y="1306915"/>
            <a:ext cx="5484880" cy="1066800"/>
          </a:xfrm>
          <a:prstGeom prst="rect">
            <a:avLst/>
          </a:prstGeom>
          <a:solidFill>
            <a:srgbClr val="01988F"/>
          </a:solidFill>
          <a:ln w="12700">
            <a:miter lim="400000"/>
          </a:ln>
        </p:spPr>
        <p:txBody>
          <a:bodyPr lIns="25400" tIns="25400" rIns="25400" bIns="25400" anchor="ctr"/>
          <a:lstStyle/>
          <a:p>
            <a:pPr algn="ctr" defTabSz="412750" hangingPunct="0">
              <a:defRPr sz="3200">
                <a:solidFill>
                  <a:srgbClr val="FFFFFF"/>
                </a:solidFill>
                <a:latin typeface="Helvetica Light"/>
                <a:ea typeface="Helvetica Light"/>
                <a:cs typeface="Helvetica Light"/>
                <a:sym typeface="Helvetica Light"/>
              </a:defRPr>
            </a:pPr>
            <a:endParaRPr sz="1600" kern="0">
              <a:solidFill>
                <a:srgbClr val="FFFFFF"/>
              </a:solidFill>
              <a:latin typeface="Century Gothic" panose="020B0502020202020204" pitchFamily="34" charset="0"/>
              <a:ea typeface="思源黑体 CN Normal" panose="020B0400000000000000" pitchFamily="34" charset="-122"/>
              <a:sym typeface="Century Gothic" panose="020B0502020202020204" pitchFamily="34" charset="0"/>
            </a:endParaRPr>
          </a:p>
        </p:txBody>
      </p:sp>
      <p:sp>
        <p:nvSpPr>
          <p:cNvPr id="2" name="半闭框 1"/>
          <p:cNvSpPr/>
          <p:nvPr/>
        </p:nvSpPr>
        <p:spPr>
          <a:xfrm rot="16200000" flipH="1">
            <a:off x="387475" y="1368001"/>
            <a:ext cx="1145176" cy="1362676"/>
          </a:xfrm>
          <a:prstGeom prst="halfFrame">
            <a:avLst>
              <a:gd name="adj1" fmla="val 13836"/>
              <a:gd name="adj2" fmla="val 15207"/>
            </a:avLst>
          </a:prstGeom>
          <a:solidFill>
            <a:srgbClr val="01988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cs typeface="+mn-ea"/>
              <a:sym typeface="+mn-lt"/>
            </a:endParaRPr>
          </a:p>
        </p:txBody>
      </p:sp>
      <p:sp>
        <p:nvSpPr>
          <p:cNvPr id="3" name="半闭框 2"/>
          <p:cNvSpPr/>
          <p:nvPr/>
        </p:nvSpPr>
        <p:spPr>
          <a:xfrm rot="16200000" flipV="1">
            <a:off x="4940250" y="4342835"/>
            <a:ext cx="1145175" cy="1362674"/>
          </a:xfrm>
          <a:prstGeom prst="halfFrame">
            <a:avLst>
              <a:gd name="adj1" fmla="val 13836"/>
              <a:gd name="adj2" fmla="val 15207"/>
            </a:avLst>
          </a:prstGeom>
          <a:solidFill>
            <a:srgbClr val="01988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cs typeface="+mn-ea"/>
              <a:sym typeface="+mn-lt"/>
            </a:endParaRPr>
          </a:p>
        </p:txBody>
      </p:sp>
      <p:grpSp>
        <p:nvGrpSpPr>
          <p:cNvPr id="6" name="组合 67"/>
          <p:cNvGrpSpPr/>
          <p:nvPr/>
        </p:nvGrpSpPr>
        <p:grpSpPr>
          <a:xfrm rot="10800000">
            <a:off x="6" y="292084"/>
            <a:ext cx="2495637" cy="651931"/>
            <a:chOff x="6876257" y="419100"/>
            <a:chExt cx="1591097" cy="488948"/>
          </a:xfrm>
          <a:solidFill>
            <a:srgbClr val="01988F"/>
          </a:solidFill>
        </p:grpSpPr>
        <p:sp>
          <p:nvSpPr>
            <p:cNvPr id="7" name="矩形 9"/>
            <p:cNvSpPr/>
            <p:nvPr/>
          </p:nvSpPr>
          <p:spPr>
            <a:xfrm>
              <a:off x="6876257" y="419100"/>
              <a:ext cx="1591097" cy="488948"/>
            </a:xfrm>
            <a:custGeom>
              <a:avLst/>
              <a:gdLst/>
              <a:ahLst/>
              <a:cxnLst/>
              <a:rect l="l" t="t" r="r" b="b"/>
              <a:pathLst>
                <a:path w="144016" h="869444">
                  <a:moveTo>
                    <a:pt x="0" y="0"/>
                  </a:moveTo>
                  <a:lnTo>
                    <a:pt x="144016" y="0"/>
                  </a:lnTo>
                  <a:lnTo>
                    <a:pt x="144016" y="869444"/>
                  </a:lnTo>
                  <a:lnTo>
                    <a:pt x="0" y="869444"/>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rot="10800000">
              <a:off x="6876257" y="489721"/>
              <a:ext cx="1591097" cy="346249"/>
            </a:xfrm>
            <a:prstGeom prst="rect">
              <a:avLst/>
            </a:prstGeom>
            <a:grpFill/>
          </p:spPr>
          <p:txBody>
            <a:bodyPr wrap="square">
              <a:spAutoFit/>
            </a:bodyPr>
            <a:lstStyle/>
            <a:p>
              <a:r>
                <a:rPr lang="en-US" altLang="zh-CN" sz="2400" b="1" dirty="0">
                  <a:solidFill>
                    <a:schemeClr val="bg1"/>
                  </a:solidFill>
                  <a:latin typeface="方正字迹-典雅楷体简体" pitchFamily="2" charset="-122"/>
                  <a:ea typeface="方正字迹-典雅楷体简体" pitchFamily="2" charset="-122"/>
                </a:rPr>
                <a:t>02</a:t>
              </a:r>
              <a:r>
                <a:rPr lang="zh-CN" altLang="en-US" sz="2400" b="1" dirty="0">
                  <a:solidFill>
                    <a:schemeClr val="bg1"/>
                  </a:solidFill>
                  <a:latin typeface="方正字迹-典雅楷体简体" pitchFamily="2" charset="-122"/>
                  <a:ea typeface="方正字迹-典雅楷体简体" pitchFamily="2" charset="-122"/>
                </a:rPr>
                <a:t>对分差的影响</a:t>
              </a:r>
              <a:endParaRPr lang="zh-CN" altLang="en-US" sz="2400" b="1" dirty="0">
                <a:solidFill>
                  <a:schemeClr val="bg1"/>
                </a:solidFill>
                <a:latin typeface="方正字迹-典雅楷体简体" pitchFamily="2" charset="-122"/>
                <a:ea typeface="方正字迹-典雅楷体简体" pitchFamily="2" charset="-122"/>
              </a:endParaRPr>
            </a:p>
          </p:txBody>
        </p:sp>
      </p:grpSp>
      <p:sp>
        <p:nvSpPr>
          <p:cNvPr id="29" name="Rectangle 27"/>
          <p:cNvSpPr txBox="1"/>
          <p:nvPr/>
        </p:nvSpPr>
        <p:spPr>
          <a:xfrm>
            <a:off x="6597281" y="1476751"/>
            <a:ext cx="5273496" cy="701731"/>
          </a:xfrm>
          <a:prstGeom prst="rect">
            <a:avLst/>
          </a:prstGeom>
          <a:ln w="12700">
            <a:miter lim="400000"/>
          </a:ln>
        </p:spPr>
        <p:txBody>
          <a:bodyPr wrap="square" lIns="22860" rIns="22860">
            <a:spAutoFit/>
          </a:bodyPr>
          <a:lstStyle>
            <a:lvl1pPr>
              <a:lnSpc>
                <a:spcPct val="90000"/>
              </a:lnSpc>
              <a:defRPr sz="9600" b="1">
                <a:solidFill>
                  <a:srgbClr val="151314"/>
                </a:solidFill>
              </a:defRPr>
            </a:lvl1pPr>
          </a:lstStyle>
          <a:p>
            <a:pPr defTabSz="412750" hangingPunct="0"/>
            <a:r>
              <a:rPr lang="zh-CN" altLang="en-US" sz="4400" kern="0" dirty="0">
                <a:solidFill>
                  <a:schemeClr val="bg1"/>
                </a:solidFill>
                <a:latin typeface="方正字迹-典雅楷体简体" pitchFamily="2" charset="-122"/>
                <a:ea typeface="方正字迹-典雅楷体简体" pitchFamily="2" charset="-122"/>
                <a:sym typeface="Century Gothic" panose="020B0502020202020204" pitchFamily="34" charset="0"/>
              </a:rPr>
              <a:t>主客场对分差的影响</a:t>
            </a:r>
            <a:endParaRPr sz="4400" kern="0" dirty="0">
              <a:solidFill>
                <a:schemeClr val="bg1"/>
              </a:solidFill>
              <a:latin typeface="方正字迹-典雅楷体简体" pitchFamily="2" charset="-122"/>
              <a:ea typeface="方正字迹-典雅楷体简体" pitchFamily="2" charset="-122"/>
              <a:sym typeface="Century Gothic" panose="020B0502020202020204" pitchFamily="34" charset="0"/>
            </a:endParaRPr>
          </a:p>
        </p:txBody>
      </p:sp>
      <p:sp>
        <p:nvSpPr>
          <p:cNvPr id="30" name="The vero eos et accusam eton justo fosduo dolores iso etoma jam rebum. Steot clita kuasd gubergren, nosotra sea takimata sanctus est loda orem ipsusit druamet. Lorem eso ipsum dolor sit amet, derasm consetetur sadipscing elitromas. Sedma diam dnie nonumy eirmod tempor invidunt utony the labore etodre dolore magna aliquyam desando frond iron lares in this greadon."/>
          <p:cNvSpPr txBox="1"/>
          <p:nvPr/>
        </p:nvSpPr>
        <p:spPr>
          <a:xfrm>
            <a:off x="6684579" y="3068144"/>
            <a:ext cx="5312980" cy="1497333"/>
          </a:xfrm>
          <a:prstGeom prst="rect">
            <a:avLst/>
          </a:prstGeom>
          <a:ln w="12700">
            <a:miter lim="400000"/>
          </a:ln>
        </p:spPr>
        <p:txBody>
          <a:bodyPr wrap="square" lIns="25400" tIns="25400" rIns="25400" bIns="25400">
            <a:spAutoFit/>
          </a:bodyPr>
          <a:lstStyle>
            <a:lvl1pPr>
              <a:defRPr sz="3000"/>
            </a:lvl1pPr>
          </a:lstStyle>
          <a:p>
            <a:pPr defTabSz="412750" hangingPunct="0">
              <a:lnSpc>
                <a:spcPct val="120000"/>
              </a:lnSpc>
            </a:pPr>
            <a:r>
              <a:rPr lang="zh-CN" altLang="en-US" sz="2000" kern="0" dirty="0">
                <a:solidFill>
                  <a:srgbClr val="0B0C11"/>
                </a:solidFill>
                <a:latin typeface="方正字迹-典雅楷体简体" pitchFamily="2" charset="-122"/>
                <a:ea typeface="方正字迹-典雅楷体简体" pitchFamily="2" charset="-122"/>
                <a:sym typeface="Century Gothic" panose="020B0502020202020204" pitchFamily="34" charset="0"/>
              </a:rPr>
              <a:t>进一步，我们分析了主客场对分差的影响。首先统计所有场数的分差分布，在考虑区间端点产生误差的情况下，分差总体呈对称分布，可以由此验证数据集的完整性。</a:t>
            </a:r>
            <a:endParaRPr lang="zh-CN" altLang="en-US" sz="2000" kern="0" dirty="0">
              <a:solidFill>
                <a:srgbClr val="0B0C11"/>
              </a:solidFill>
              <a:latin typeface="方正字迹-典雅楷体简体" pitchFamily="2" charset="-122"/>
              <a:ea typeface="方正字迹-典雅楷体简体" pitchFamily="2" charset="-122"/>
              <a:sym typeface="Century Gothic" panose="020B0502020202020204" pitchFamily="34" charset="0"/>
            </a:endParaRPr>
          </a:p>
        </p:txBody>
      </p:sp>
      <p:sp>
        <p:nvSpPr>
          <p:cNvPr id="11" name="矩形 10"/>
          <p:cNvSpPr/>
          <p:nvPr/>
        </p:nvSpPr>
        <p:spPr>
          <a:xfrm>
            <a:off x="9194613" y="6187441"/>
            <a:ext cx="2997387" cy="670559"/>
          </a:xfrm>
          <a:prstGeom prst="rect">
            <a:avLst/>
          </a:prstGeom>
          <a:solidFill>
            <a:srgbClr val="0198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descr="标志与中英文校名组合规范_左右（反白，在深色背景下使用）.png"/>
          <p:cNvPicPr>
            <a:picLocks noChangeAspect="1"/>
          </p:cNvPicPr>
          <p:nvPr/>
        </p:nvPicPr>
        <p:blipFill>
          <a:blip r:embed="rId1" cstate="print"/>
          <a:stretch>
            <a:fillRect/>
          </a:stretch>
        </p:blipFill>
        <p:spPr>
          <a:xfrm>
            <a:off x="9723120" y="6253026"/>
            <a:ext cx="2147657" cy="604974"/>
          </a:xfrm>
          <a:prstGeom prst="rect">
            <a:avLst/>
          </a:prstGeom>
        </p:spPr>
      </p:pic>
      <p:pic>
        <p:nvPicPr>
          <p:cNvPr id="5" name="图片 4"/>
          <p:cNvPicPr>
            <a:picLocks noChangeAspect="1"/>
          </p:cNvPicPr>
          <p:nvPr/>
        </p:nvPicPr>
        <p:blipFill>
          <a:blip r:embed="rId2"/>
          <a:stretch>
            <a:fillRect/>
          </a:stretch>
        </p:blipFill>
        <p:spPr>
          <a:xfrm>
            <a:off x="611120" y="1898500"/>
            <a:ext cx="5273497" cy="3151905"/>
          </a:xfrm>
          <a:prstGeom prst="rect">
            <a:avLst/>
          </a:prstGeom>
        </p:spPr>
      </p:pic>
    </p:spTree>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500" fill="hold"/>
                                        <p:tgtEl>
                                          <p:spTgt spid="3"/>
                                        </p:tgtEl>
                                        <p:attrNameLst>
                                          <p:attrName>ppt_w</p:attrName>
                                        </p:attrNameLst>
                                      </p:cBhvr>
                                      <p:tavLst>
                                        <p:tav tm="0">
                                          <p:val>
                                            <p:fltVal val="0"/>
                                          </p:val>
                                        </p:tav>
                                        <p:tav tm="100000">
                                          <p:val>
                                            <p:strVal val="#ppt_w"/>
                                          </p:val>
                                        </p:tav>
                                      </p:tavLst>
                                    </p:anim>
                                    <p:anim calcmode="lin" valueType="num">
                                      <p:cBhvr>
                                        <p:cTn id="13" dur="500" fill="hold"/>
                                        <p:tgtEl>
                                          <p:spTgt spid="3"/>
                                        </p:tgtEl>
                                        <p:attrNameLst>
                                          <p:attrName>ppt_h</p:attrName>
                                        </p:attrNameLst>
                                      </p:cBhvr>
                                      <p:tavLst>
                                        <p:tav tm="0">
                                          <p:val>
                                            <p:fltVal val="0"/>
                                          </p:val>
                                        </p:tav>
                                        <p:tav tm="100000">
                                          <p:val>
                                            <p:strVal val="#ppt_h"/>
                                          </p:val>
                                        </p:tav>
                                      </p:tavLst>
                                    </p:anim>
                                    <p:animEffect transition="in" filter="fade">
                                      <p:cBhvr>
                                        <p:cTn id="14" dur="500"/>
                                        <p:tgtEl>
                                          <p:spTgt spid="3"/>
                                        </p:tgtEl>
                                      </p:cBhvr>
                                    </p:animEffect>
                                  </p:childTnLst>
                                </p:cTn>
                              </p:par>
                            </p:childTnLst>
                          </p:cTn>
                        </p:par>
                      </p:childTnLst>
                    </p:cTn>
                  </p:par>
                  <p:par>
                    <p:cTn id="15" fill="hold">
                      <p:stCondLst>
                        <p:cond delay="indefinite"/>
                      </p:stCondLst>
                      <p:childTnLst>
                        <p:par>
                          <p:cTn id="16" fill="hold">
                            <p:stCondLst>
                              <p:cond delay="0"/>
                            </p:stCondLst>
                            <p:childTnLst>
                              <p:par>
                                <p:cTn id="17" presetID="52" presetClass="entr" presetSubtype="0" fill="hold" grpId="0" nodeType="clickEffect">
                                  <p:stCondLst>
                                    <p:cond delay="0"/>
                                  </p:stCondLst>
                                  <p:childTnLst>
                                    <p:set>
                                      <p:cBhvr>
                                        <p:cTn id="18" dur="1" fill="hold">
                                          <p:stCondLst>
                                            <p:cond delay="0"/>
                                          </p:stCondLst>
                                        </p:cTn>
                                        <p:tgtEl>
                                          <p:spTgt spid="31"/>
                                        </p:tgtEl>
                                        <p:attrNameLst>
                                          <p:attrName>style.visibility</p:attrName>
                                        </p:attrNameLst>
                                      </p:cBhvr>
                                      <p:to>
                                        <p:strVal val="visible"/>
                                      </p:to>
                                    </p:set>
                                    <p:animScale>
                                      <p:cBhvr>
                                        <p:cTn id="19" dur="1000" decel="50000" fill="hold">
                                          <p:stCondLst>
                                            <p:cond delay="0"/>
                                          </p:stCondLst>
                                        </p:cTn>
                                        <p:tgtEl>
                                          <p:spTgt spid="31"/>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0" dur="1000" decel="50000" fill="hold">
                                          <p:stCondLst>
                                            <p:cond delay="0"/>
                                          </p:stCondLst>
                                        </p:cTn>
                                        <p:tgtEl>
                                          <p:spTgt spid="31"/>
                                        </p:tgtEl>
                                        <p:attrNameLst>
                                          <p:attrName>ppt_x</p:attrName>
                                          <p:attrName>ppt_y</p:attrName>
                                        </p:attrNameLst>
                                      </p:cBhvr>
                                    </p:animMotion>
                                    <p:animEffect transition="in" filter="fade">
                                      <p:cBhvr>
                                        <p:cTn id="21" dur="1000"/>
                                        <p:tgtEl>
                                          <p:spTgt spid="31"/>
                                        </p:tgtEl>
                                      </p:cBhvr>
                                    </p:animEffect>
                                  </p:childTnLst>
                                </p:cTn>
                              </p:par>
                            </p:childTnLst>
                          </p:cTn>
                        </p:par>
                        <p:par>
                          <p:cTn id="22" fill="hold">
                            <p:stCondLst>
                              <p:cond delay="1000"/>
                            </p:stCondLst>
                            <p:childTnLst>
                              <p:par>
                                <p:cTn id="23" presetID="12" presetClass="entr" presetSubtype="4" fill="hold" grpId="0" nodeType="afterEffect">
                                  <p:stCondLst>
                                    <p:cond delay="0"/>
                                  </p:stCondLst>
                                  <p:childTnLst>
                                    <p:set>
                                      <p:cBhvr>
                                        <p:cTn id="24" dur="1" fill="hold">
                                          <p:stCondLst>
                                            <p:cond delay="0"/>
                                          </p:stCondLst>
                                        </p:cTn>
                                        <p:tgtEl>
                                          <p:spTgt spid="30"/>
                                        </p:tgtEl>
                                        <p:attrNameLst>
                                          <p:attrName>style.visibility</p:attrName>
                                        </p:attrNameLst>
                                      </p:cBhvr>
                                      <p:to>
                                        <p:strVal val="visible"/>
                                      </p:to>
                                    </p:set>
                                    <p:animEffect transition="in" filter="slide(fromBottom)">
                                      <p:cBhvr>
                                        <p:cTn id="25"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2" grpId="0" bldLvl="0" animBg="1"/>
      <p:bldP spid="3" grpId="0" bldLvl="0" animBg="1"/>
      <p:bldP spid="30"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hteck"/>
          <p:cNvSpPr/>
          <p:nvPr/>
        </p:nvSpPr>
        <p:spPr>
          <a:xfrm>
            <a:off x="6385897" y="1306915"/>
            <a:ext cx="5484880" cy="1066800"/>
          </a:xfrm>
          <a:prstGeom prst="rect">
            <a:avLst/>
          </a:prstGeom>
          <a:solidFill>
            <a:srgbClr val="01988F"/>
          </a:solidFill>
          <a:ln w="12700">
            <a:miter lim="400000"/>
          </a:ln>
        </p:spPr>
        <p:txBody>
          <a:bodyPr lIns="25400" tIns="25400" rIns="25400" bIns="25400" anchor="ctr"/>
          <a:lstStyle/>
          <a:p>
            <a:pPr algn="ctr" defTabSz="412750" hangingPunct="0">
              <a:defRPr sz="3200">
                <a:solidFill>
                  <a:srgbClr val="FFFFFF"/>
                </a:solidFill>
                <a:latin typeface="Helvetica Light"/>
                <a:ea typeface="Helvetica Light"/>
                <a:cs typeface="Helvetica Light"/>
                <a:sym typeface="Helvetica Light"/>
              </a:defRPr>
            </a:pPr>
            <a:endParaRPr sz="1600" kern="0">
              <a:solidFill>
                <a:srgbClr val="FFFFFF"/>
              </a:solidFill>
              <a:latin typeface="Century Gothic" panose="020B0502020202020204" pitchFamily="34" charset="0"/>
              <a:ea typeface="思源黑体 CN Normal" panose="020B0400000000000000" pitchFamily="34" charset="-122"/>
              <a:sym typeface="Century Gothic" panose="020B0502020202020204" pitchFamily="34" charset="0"/>
            </a:endParaRPr>
          </a:p>
        </p:txBody>
      </p:sp>
      <p:sp>
        <p:nvSpPr>
          <p:cNvPr id="2" name="半闭框 1"/>
          <p:cNvSpPr/>
          <p:nvPr/>
        </p:nvSpPr>
        <p:spPr>
          <a:xfrm rot="16200000" flipH="1">
            <a:off x="387475" y="1368001"/>
            <a:ext cx="1145176" cy="1362676"/>
          </a:xfrm>
          <a:prstGeom prst="halfFrame">
            <a:avLst>
              <a:gd name="adj1" fmla="val 13836"/>
              <a:gd name="adj2" fmla="val 15207"/>
            </a:avLst>
          </a:prstGeom>
          <a:solidFill>
            <a:srgbClr val="01988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cs typeface="+mn-ea"/>
              <a:sym typeface="+mn-lt"/>
            </a:endParaRPr>
          </a:p>
        </p:txBody>
      </p:sp>
      <p:sp>
        <p:nvSpPr>
          <p:cNvPr id="3" name="半闭框 2"/>
          <p:cNvSpPr/>
          <p:nvPr/>
        </p:nvSpPr>
        <p:spPr>
          <a:xfrm rot="16200000" flipV="1">
            <a:off x="4940250" y="4342835"/>
            <a:ext cx="1145175" cy="1362674"/>
          </a:xfrm>
          <a:prstGeom prst="halfFrame">
            <a:avLst>
              <a:gd name="adj1" fmla="val 13836"/>
              <a:gd name="adj2" fmla="val 15207"/>
            </a:avLst>
          </a:prstGeom>
          <a:solidFill>
            <a:srgbClr val="01988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cs typeface="+mn-ea"/>
              <a:sym typeface="+mn-lt"/>
            </a:endParaRPr>
          </a:p>
        </p:txBody>
      </p:sp>
      <p:grpSp>
        <p:nvGrpSpPr>
          <p:cNvPr id="6" name="组合 67"/>
          <p:cNvGrpSpPr/>
          <p:nvPr/>
        </p:nvGrpSpPr>
        <p:grpSpPr>
          <a:xfrm rot="10800000">
            <a:off x="6" y="292084"/>
            <a:ext cx="2495637" cy="651931"/>
            <a:chOff x="6876257" y="419100"/>
            <a:chExt cx="1591097" cy="488948"/>
          </a:xfrm>
          <a:solidFill>
            <a:srgbClr val="01988F"/>
          </a:solidFill>
        </p:grpSpPr>
        <p:sp>
          <p:nvSpPr>
            <p:cNvPr id="7" name="矩形 9"/>
            <p:cNvSpPr/>
            <p:nvPr/>
          </p:nvSpPr>
          <p:spPr>
            <a:xfrm>
              <a:off x="6876257" y="419100"/>
              <a:ext cx="1591097" cy="488948"/>
            </a:xfrm>
            <a:custGeom>
              <a:avLst/>
              <a:gdLst/>
              <a:ahLst/>
              <a:cxnLst/>
              <a:rect l="l" t="t" r="r" b="b"/>
              <a:pathLst>
                <a:path w="144016" h="869444">
                  <a:moveTo>
                    <a:pt x="0" y="0"/>
                  </a:moveTo>
                  <a:lnTo>
                    <a:pt x="144016" y="0"/>
                  </a:lnTo>
                  <a:lnTo>
                    <a:pt x="144016" y="869444"/>
                  </a:lnTo>
                  <a:lnTo>
                    <a:pt x="0" y="869444"/>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rot="10800000">
              <a:off x="6876257" y="489721"/>
              <a:ext cx="1591097" cy="346249"/>
            </a:xfrm>
            <a:prstGeom prst="rect">
              <a:avLst/>
            </a:prstGeom>
            <a:grpFill/>
          </p:spPr>
          <p:txBody>
            <a:bodyPr wrap="square">
              <a:spAutoFit/>
            </a:bodyPr>
            <a:lstStyle/>
            <a:p>
              <a:r>
                <a:rPr lang="en-US" altLang="zh-CN" sz="2400" b="1" dirty="0">
                  <a:solidFill>
                    <a:schemeClr val="bg1"/>
                  </a:solidFill>
                  <a:latin typeface="方正字迹-典雅楷体简体" pitchFamily="2" charset="-122"/>
                  <a:ea typeface="方正字迹-典雅楷体简体" pitchFamily="2" charset="-122"/>
                </a:rPr>
                <a:t>02</a:t>
              </a:r>
              <a:r>
                <a:rPr lang="zh-CN" altLang="en-US" sz="2400" b="1" dirty="0">
                  <a:solidFill>
                    <a:schemeClr val="bg1"/>
                  </a:solidFill>
                  <a:latin typeface="方正字迹-典雅楷体简体" pitchFamily="2" charset="-122"/>
                  <a:ea typeface="方正字迹-典雅楷体简体" pitchFamily="2" charset="-122"/>
                </a:rPr>
                <a:t>对分差的影响</a:t>
              </a:r>
              <a:endParaRPr lang="zh-CN" altLang="en-US" sz="2400" b="1" dirty="0">
                <a:solidFill>
                  <a:schemeClr val="bg1"/>
                </a:solidFill>
                <a:latin typeface="方正字迹-典雅楷体简体" pitchFamily="2" charset="-122"/>
                <a:ea typeface="方正字迹-典雅楷体简体" pitchFamily="2" charset="-122"/>
              </a:endParaRPr>
            </a:p>
          </p:txBody>
        </p:sp>
      </p:grpSp>
      <p:sp>
        <p:nvSpPr>
          <p:cNvPr id="29" name="Rectangle 27"/>
          <p:cNvSpPr txBox="1"/>
          <p:nvPr/>
        </p:nvSpPr>
        <p:spPr>
          <a:xfrm>
            <a:off x="6597281" y="1476751"/>
            <a:ext cx="5273496" cy="701731"/>
          </a:xfrm>
          <a:prstGeom prst="rect">
            <a:avLst/>
          </a:prstGeom>
          <a:ln w="12700">
            <a:miter lim="400000"/>
          </a:ln>
        </p:spPr>
        <p:txBody>
          <a:bodyPr wrap="square" lIns="22860" rIns="22860">
            <a:spAutoFit/>
          </a:bodyPr>
          <a:lstStyle>
            <a:lvl1pPr>
              <a:lnSpc>
                <a:spcPct val="90000"/>
              </a:lnSpc>
              <a:defRPr sz="9600" b="1">
                <a:solidFill>
                  <a:srgbClr val="151314"/>
                </a:solidFill>
              </a:defRPr>
            </a:lvl1pPr>
          </a:lstStyle>
          <a:p>
            <a:pPr defTabSz="412750" hangingPunct="0"/>
            <a:r>
              <a:rPr lang="zh-CN" altLang="en-US" sz="4400" kern="0" dirty="0">
                <a:solidFill>
                  <a:schemeClr val="bg1"/>
                </a:solidFill>
                <a:latin typeface="方正字迹-典雅楷体简体" pitchFamily="2" charset="-122"/>
                <a:ea typeface="方正字迹-典雅楷体简体" pitchFamily="2" charset="-122"/>
                <a:sym typeface="Century Gothic" panose="020B0502020202020204" pitchFamily="34" charset="0"/>
              </a:rPr>
              <a:t>主客场对分差的影响</a:t>
            </a:r>
            <a:endParaRPr sz="4400" kern="0" dirty="0">
              <a:solidFill>
                <a:schemeClr val="bg1"/>
              </a:solidFill>
              <a:latin typeface="方正字迹-典雅楷体简体" pitchFamily="2" charset="-122"/>
              <a:ea typeface="方正字迹-典雅楷体简体" pitchFamily="2" charset="-122"/>
              <a:sym typeface="Century Gothic" panose="020B0502020202020204" pitchFamily="34" charset="0"/>
            </a:endParaRPr>
          </a:p>
        </p:txBody>
      </p:sp>
      <p:sp>
        <p:nvSpPr>
          <p:cNvPr id="30" name="The vero eos et accusam eton justo fosduo dolores iso etoma jam rebum. Steot clita kuasd gubergren, nosotra sea takimata sanctus est loda orem ipsusit druamet. Lorem eso ipsum dolor sit amet, derasm consetetur sadipscing elitromas. Sedma diam dnie nonumy eirmod tempor invidunt utony the labore etodre dolore magna aliquyam desando frond iron lares in this greadon."/>
          <p:cNvSpPr txBox="1"/>
          <p:nvPr/>
        </p:nvSpPr>
        <p:spPr>
          <a:xfrm>
            <a:off x="6471847" y="2648216"/>
            <a:ext cx="5312980" cy="3343992"/>
          </a:xfrm>
          <a:prstGeom prst="rect">
            <a:avLst/>
          </a:prstGeom>
          <a:ln w="12700">
            <a:miter lim="400000"/>
          </a:ln>
        </p:spPr>
        <p:txBody>
          <a:bodyPr wrap="square" lIns="25400" tIns="25400" rIns="25400" bIns="25400">
            <a:spAutoFit/>
          </a:bodyPr>
          <a:lstStyle>
            <a:lvl1pPr>
              <a:defRPr sz="3000"/>
            </a:lvl1pPr>
          </a:lstStyle>
          <a:p>
            <a:pPr defTabSz="412750" hangingPunct="0">
              <a:lnSpc>
                <a:spcPct val="120000"/>
              </a:lnSpc>
            </a:pPr>
            <a:r>
              <a:rPr lang="zh-CN" altLang="en-US" sz="2000" kern="0" dirty="0">
                <a:solidFill>
                  <a:srgbClr val="0B0C11"/>
                </a:solidFill>
                <a:latin typeface="方正字迹-典雅楷体简体" pitchFamily="2" charset="-122"/>
                <a:ea typeface="方正字迹-典雅楷体简体" pitchFamily="2" charset="-122"/>
                <a:sym typeface="Century Gothic" panose="020B0502020202020204" pitchFamily="34" charset="0"/>
              </a:rPr>
              <a:t>对主客场分别统计分差并作出分布图，可以看出在每一个大于零的分差段，主场均多于客场场次，同样的，在每一个小于零的分差段，客场场次多于主场。这说明主场优势效应在不同水平的球队之间的对局里都有体现。值得注意的是，所有分差大于</a:t>
            </a:r>
            <a:r>
              <a:rPr lang="en-US" altLang="zh-CN" sz="2000" kern="0" dirty="0">
                <a:solidFill>
                  <a:srgbClr val="0B0C11"/>
                </a:solidFill>
                <a:latin typeface="方正字迹-典雅楷体简体" pitchFamily="2" charset="-122"/>
                <a:ea typeface="方正字迹-典雅楷体简体" pitchFamily="2" charset="-122"/>
                <a:sym typeface="Century Gothic" panose="020B0502020202020204" pitchFamily="34" charset="0"/>
              </a:rPr>
              <a:t>40</a:t>
            </a:r>
            <a:r>
              <a:rPr lang="zh-CN" altLang="en-US" sz="2000" kern="0" dirty="0">
                <a:solidFill>
                  <a:srgbClr val="0B0C11"/>
                </a:solidFill>
                <a:latin typeface="方正字迹-典雅楷体简体" pitchFamily="2" charset="-122"/>
                <a:ea typeface="方正字迹-典雅楷体简体" pitchFamily="2" charset="-122"/>
                <a:sym typeface="Century Gothic" panose="020B0502020202020204" pitchFamily="34" charset="0"/>
              </a:rPr>
              <a:t>分的胜方球队均为主场（也就是败方全为客场），这也表明主场优势效应不仅可以增大胜利的几率，而且可以促进主场球队把胜利变成一场大比分胜利。</a:t>
            </a:r>
            <a:endParaRPr lang="zh-CN" altLang="en-US" sz="2000" kern="0" dirty="0">
              <a:solidFill>
                <a:srgbClr val="0B0C11"/>
              </a:solidFill>
              <a:latin typeface="方正字迹-典雅楷体简体" pitchFamily="2" charset="-122"/>
              <a:ea typeface="方正字迹-典雅楷体简体" pitchFamily="2" charset="-122"/>
              <a:sym typeface="Century Gothic" panose="020B0502020202020204" pitchFamily="34" charset="0"/>
            </a:endParaRPr>
          </a:p>
        </p:txBody>
      </p:sp>
      <p:sp>
        <p:nvSpPr>
          <p:cNvPr id="11" name="矩形 10"/>
          <p:cNvSpPr/>
          <p:nvPr/>
        </p:nvSpPr>
        <p:spPr>
          <a:xfrm>
            <a:off x="9194613" y="6187441"/>
            <a:ext cx="2997387" cy="670559"/>
          </a:xfrm>
          <a:prstGeom prst="rect">
            <a:avLst/>
          </a:prstGeom>
          <a:solidFill>
            <a:srgbClr val="0198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descr="标志与中英文校名组合规范_左右（反白，在深色背景下使用）.png"/>
          <p:cNvPicPr>
            <a:picLocks noChangeAspect="1"/>
          </p:cNvPicPr>
          <p:nvPr/>
        </p:nvPicPr>
        <p:blipFill>
          <a:blip r:embed="rId1" cstate="print"/>
          <a:stretch>
            <a:fillRect/>
          </a:stretch>
        </p:blipFill>
        <p:spPr>
          <a:xfrm>
            <a:off x="9723120" y="6253026"/>
            <a:ext cx="2147657" cy="604974"/>
          </a:xfrm>
          <a:prstGeom prst="rect">
            <a:avLst/>
          </a:prstGeom>
        </p:spPr>
      </p:pic>
      <p:pic>
        <p:nvPicPr>
          <p:cNvPr id="4" name="图片 3"/>
          <p:cNvPicPr>
            <a:picLocks noChangeAspect="1"/>
          </p:cNvPicPr>
          <p:nvPr/>
        </p:nvPicPr>
        <p:blipFill>
          <a:blip r:embed="rId2"/>
          <a:stretch>
            <a:fillRect/>
          </a:stretch>
        </p:blipFill>
        <p:spPr>
          <a:xfrm>
            <a:off x="532607" y="1963715"/>
            <a:ext cx="5273497" cy="3060457"/>
          </a:xfrm>
          <a:prstGeom prst="rect">
            <a:avLst/>
          </a:prstGeom>
        </p:spPr>
      </p:pic>
    </p:spTree>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500" fill="hold"/>
                                        <p:tgtEl>
                                          <p:spTgt spid="3"/>
                                        </p:tgtEl>
                                        <p:attrNameLst>
                                          <p:attrName>ppt_w</p:attrName>
                                        </p:attrNameLst>
                                      </p:cBhvr>
                                      <p:tavLst>
                                        <p:tav tm="0">
                                          <p:val>
                                            <p:fltVal val="0"/>
                                          </p:val>
                                        </p:tav>
                                        <p:tav tm="100000">
                                          <p:val>
                                            <p:strVal val="#ppt_w"/>
                                          </p:val>
                                        </p:tav>
                                      </p:tavLst>
                                    </p:anim>
                                    <p:anim calcmode="lin" valueType="num">
                                      <p:cBhvr>
                                        <p:cTn id="13" dur="500" fill="hold"/>
                                        <p:tgtEl>
                                          <p:spTgt spid="3"/>
                                        </p:tgtEl>
                                        <p:attrNameLst>
                                          <p:attrName>ppt_h</p:attrName>
                                        </p:attrNameLst>
                                      </p:cBhvr>
                                      <p:tavLst>
                                        <p:tav tm="0">
                                          <p:val>
                                            <p:fltVal val="0"/>
                                          </p:val>
                                        </p:tav>
                                        <p:tav tm="100000">
                                          <p:val>
                                            <p:strVal val="#ppt_h"/>
                                          </p:val>
                                        </p:tav>
                                      </p:tavLst>
                                    </p:anim>
                                    <p:animEffect transition="in" filter="fade">
                                      <p:cBhvr>
                                        <p:cTn id="14" dur="500"/>
                                        <p:tgtEl>
                                          <p:spTgt spid="3"/>
                                        </p:tgtEl>
                                      </p:cBhvr>
                                    </p:animEffect>
                                  </p:childTnLst>
                                </p:cTn>
                              </p:par>
                            </p:childTnLst>
                          </p:cTn>
                        </p:par>
                      </p:childTnLst>
                    </p:cTn>
                  </p:par>
                  <p:par>
                    <p:cTn id="15" fill="hold">
                      <p:stCondLst>
                        <p:cond delay="indefinite"/>
                      </p:stCondLst>
                      <p:childTnLst>
                        <p:par>
                          <p:cTn id="16" fill="hold">
                            <p:stCondLst>
                              <p:cond delay="0"/>
                            </p:stCondLst>
                            <p:childTnLst>
                              <p:par>
                                <p:cTn id="17" presetID="52" presetClass="entr" presetSubtype="0" fill="hold" grpId="0" nodeType="clickEffect">
                                  <p:stCondLst>
                                    <p:cond delay="0"/>
                                  </p:stCondLst>
                                  <p:childTnLst>
                                    <p:set>
                                      <p:cBhvr>
                                        <p:cTn id="18" dur="1" fill="hold">
                                          <p:stCondLst>
                                            <p:cond delay="0"/>
                                          </p:stCondLst>
                                        </p:cTn>
                                        <p:tgtEl>
                                          <p:spTgt spid="31"/>
                                        </p:tgtEl>
                                        <p:attrNameLst>
                                          <p:attrName>style.visibility</p:attrName>
                                        </p:attrNameLst>
                                      </p:cBhvr>
                                      <p:to>
                                        <p:strVal val="visible"/>
                                      </p:to>
                                    </p:set>
                                    <p:animScale>
                                      <p:cBhvr>
                                        <p:cTn id="19" dur="1000" decel="50000" fill="hold">
                                          <p:stCondLst>
                                            <p:cond delay="0"/>
                                          </p:stCondLst>
                                        </p:cTn>
                                        <p:tgtEl>
                                          <p:spTgt spid="31"/>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0" dur="1000" decel="50000" fill="hold">
                                          <p:stCondLst>
                                            <p:cond delay="0"/>
                                          </p:stCondLst>
                                        </p:cTn>
                                        <p:tgtEl>
                                          <p:spTgt spid="31"/>
                                        </p:tgtEl>
                                        <p:attrNameLst>
                                          <p:attrName>ppt_x</p:attrName>
                                          <p:attrName>ppt_y</p:attrName>
                                        </p:attrNameLst>
                                      </p:cBhvr>
                                    </p:animMotion>
                                    <p:animEffect transition="in" filter="fade">
                                      <p:cBhvr>
                                        <p:cTn id="21" dur="1000"/>
                                        <p:tgtEl>
                                          <p:spTgt spid="31"/>
                                        </p:tgtEl>
                                      </p:cBhvr>
                                    </p:animEffect>
                                  </p:childTnLst>
                                </p:cTn>
                              </p:par>
                            </p:childTnLst>
                          </p:cTn>
                        </p:par>
                        <p:par>
                          <p:cTn id="22" fill="hold">
                            <p:stCondLst>
                              <p:cond delay="1000"/>
                            </p:stCondLst>
                            <p:childTnLst>
                              <p:par>
                                <p:cTn id="23" presetID="12" presetClass="entr" presetSubtype="4" fill="hold" grpId="0" nodeType="afterEffect">
                                  <p:stCondLst>
                                    <p:cond delay="0"/>
                                  </p:stCondLst>
                                  <p:childTnLst>
                                    <p:set>
                                      <p:cBhvr>
                                        <p:cTn id="24" dur="1" fill="hold">
                                          <p:stCondLst>
                                            <p:cond delay="0"/>
                                          </p:stCondLst>
                                        </p:cTn>
                                        <p:tgtEl>
                                          <p:spTgt spid="30"/>
                                        </p:tgtEl>
                                        <p:attrNameLst>
                                          <p:attrName>style.visibility</p:attrName>
                                        </p:attrNameLst>
                                      </p:cBhvr>
                                      <p:to>
                                        <p:strVal val="visible"/>
                                      </p:to>
                                    </p:set>
                                    <p:animEffect transition="in" filter="slide(fromBottom)">
                                      <p:cBhvr>
                                        <p:cTn id="25"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2" grpId="0" bldLvl="0" animBg="1"/>
      <p:bldP spid="3" grpId="0" bldLvl="0" animBg="1"/>
      <p:bldP spid="30"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10664059" y="-1"/>
            <a:ext cx="842962" cy="6858001"/>
          </a:xfrm>
          <a:prstGeom prst="rect">
            <a:avLst/>
          </a:prstGeom>
          <a:solidFill>
            <a:srgbClr val="01988F"/>
          </a:solidFill>
          <a:ln>
            <a:solidFill>
              <a:srgbClr val="019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9524344" y="0"/>
            <a:ext cx="842962" cy="6858001"/>
          </a:xfrm>
          <a:prstGeom prst="rect">
            <a:avLst/>
          </a:prstGeom>
          <a:solidFill>
            <a:srgbClr val="01988F"/>
          </a:solidFill>
          <a:ln>
            <a:solidFill>
              <a:srgbClr val="019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图片 14" descr="16-9 翡翠绿去色.jpg"/>
          <p:cNvPicPr>
            <a:picLocks noChangeAspect="1"/>
          </p:cNvPicPr>
          <p:nvPr/>
        </p:nvPicPr>
        <p:blipFill>
          <a:blip r:embed="rId1" cstate="print"/>
          <a:stretch>
            <a:fillRect/>
          </a:stretch>
        </p:blipFill>
        <p:spPr>
          <a:xfrm>
            <a:off x="2944761" y="694823"/>
            <a:ext cx="9247239" cy="5201571"/>
          </a:xfrm>
          <a:prstGeom prst="rect">
            <a:avLst/>
          </a:prstGeom>
        </p:spPr>
      </p:pic>
      <p:pic>
        <p:nvPicPr>
          <p:cNvPr id="16" name="图片 15" descr="16-9翡翠绿.jpg"/>
          <p:cNvPicPr>
            <a:picLocks noChangeAspect="1"/>
          </p:cNvPicPr>
          <p:nvPr/>
        </p:nvPicPr>
        <p:blipFill>
          <a:blip r:embed="rId2" cstate="print"/>
          <a:stretch>
            <a:fillRect/>
          </a:stretch>
        </p:blipFill>
        <p:spPr>
          <a:xfrm>
            <a:off x="2947987" y="694824"/>
            <a:ext cx="9244013" cy="5199757"/>
          </a:xfrm>
          <a:prstGeom prst="rect">
            <a:avLst/>
          </a:prstGeom>
        </p:spPr>
      </p:pic>
      <p:sp>
        <p:nvSpPr>
          <p:cNvPr id="31" name="矩形 30"/>
          <p:cNvSpPr/>
          <p:nvPr/>
        </p:nvSpPr>
        <p:spPr>
          <a:xfrm>
            <a:off x="256462" y="-1"/>
            <a:ext cx="2688299" cy="6858000"/>
          </a:xfrm>
          <a:prstGeom prst="rect">
            <a:avLst/>
          </a:prstGeom>
          <a:solidFill>
            <a:srgbClr val="01988F">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dirty="0"/>
          </a:p>
        </p:txBody>
      </p:sp>
      <p:cxnSp>
        <p:nvCxnSpPr>
          <p:cNvPr id="32" name="直接连接符 31"/>
          <p:cNvCxnSpPr/>
          <p:nvPr/>
        </p:nvCxnSpPr>
        <p:spPr>
          <a:xfrm>
            <a:off x="256461" y="3428999"/>
            <a:ext cx="2688299" cy="0"/>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36" name="文本框 9"/>
          <p:cNvSpPr txBox="1"/>
          <p:nvPr/>
        </p:nvSpPr>
        <p:spPr>
          <a:xfrm>
            <a:off x="1370378" y="5839553"/>
            <a:ext cx="1800953" cy="553720"/>
          </a:xfrm>
          <a:prstGeom prst="rect">
            <a:avLst/>
          </a:prstGeom>
          <a:noFill/>
        </p:spPr>
        <p:txBody>
          <a:bodyPr wrap="square" lIns="0" tIns="0" rIns="0" bIns="0" rtlCol="0">
            <a:spAutoFit/>
          </a:bodyPr>
          <a:lstStyle/>
          <a:p>
            <a:pPr marL="0" lvl="1" indent="0">
              <a:buFont typeface="Wingdings" panose="05000000000000000000" pitchFamily="2" charset="2"/>
              <a:buNone/>
            </a:pPr>
            <a:endParaRPr lang="zh-CN" altLang="en-US" sz="3600" dirty="0">
              <a:solidFill>
                <a:schemeClr val="bg1"/>
              </a:solidFill>
              <a:latin typeface="方正字迹-典雅楷体简体" pitchFamily="2" charset="-122"/>
              <a:ea typeface="方正字迹-典雅楷体简体" pitchFamily="2" charset="-122"/>
            </a:endParaRPr>
          </a:p>
        </p:txBody>
      </p:sp>
      <p:sp>
        <p:nvSpPr>
          <p:cNvPr id="38" name="TextBox 37"/>
          <p:cNvSpPr txBox="1"/>
          <p:nvPr/>
        </p:nvSpPr>
        <p:spPr>
          <a:xfrm>
            <a:off x="563585" y="1307684"/>
            <a:ext cx="2112235" cy="1661993"/>
          </a:xfrm>
          <a:prstGeom prst="rect">
            <a:avLst/>
          </a:prstGeom>
          <a:noFill/>
        </p:spPr>
        <p:txBody>
          <a:bodyPr wrap="square" lIns="0" tIns="0" rIns="0" bIns="0" rtlCol="0">
            <a:spAutoFit/>
          </a:bodyPr>
          <a:lstStyle/>
          <a:p>
            <a:pPr algn="ctr"/>
            <a:r>
              <a:rPr lang="en-US" altLang="zh-CN" sz="5400" b="1" dirty="0">
                <a:solidFill>
                  <a:schemeClr val="bg1"/>
                </a:solidFill>
                <a:latin typeface="方正字迹-典雅楷体简体" pitchFamily="2" charset="-122"/>
                <a:ea typeface="方正字迹-典雅楷体简体" pitchFamily="2" charset="-122"/>
              </a:rPr>
              <a:t>PART </a:t>
            </a:r>
            <a:endParaRPr lang="en-US" altLang="zh-CN" sz="5400" b="1" dirty="0">
              <a:solidFill>
                <a:schemeClr val="bg1"/>
              </a:solidFill>
              <a:latin typeface="方正字迹-典雅楷体简体" pitchFamily="2" charset="-122"/>
              <a:ea typeface="方正字迹-典雅楷体简体" pitchFamily="2" charset="-122"/>
            </a:endParaRPr>
          </a:p>
          <a:p>
            <a:pPr algn="ctr"/>
            <a:r>
              <a:rPr lang="en-US" altLang="zh-CN" sz="5400" b="1" dirty="0">
                <a:solidFill>
                  <a:schemeClr val="bg1"/>
                </a:solidFill>
                <a:latin typeface="方正字迹-典雅楷体简体" pitchFamily="2" charset="-122"/>
                <a:ea typeface="方正字迹-典雅楷体简体" pitchFamily="2" charset="-122"/>
              </a:rPr>
              <a:t>03</a:t>
            </a:r>
            <a:endParaRPr lang="zh-CN" altLang="en-US" sz="5400" b="1" dirty="0">
              <a:solidFill>
                <a:schemeClr val="bg1"/>
              </a:solidFill>
              <a:latin typeface="方正字迹-典雅楷体简体" pitchFamily="2" charset="-122"/>
              <a:ea typeface="方正字迹-典雅楷体简体" pitchFamily="2" charset="-122"/>
            </a:endParaRPr>
          </a:p>
        </p:txBody>
      </p:sp>
      <p:pic>
        <p:nvPicPr>
          <p:cNvPr id="14" name="图片 13" descr="标志与中英文校名组合规范_左右（反白，在深色背景下使用）.png"/>
          <p:cNvPicPr>
            <a:picLocks noChangeAspect="1"/>
          </p:cNvPicPr>
          <p:nvPr/>
        </p:nvPicPr>
        <p:blipFill>
          <a:blip r:embed="rId3" cstate="print"/>
          <a:stretch>
            <a:fillRect/>
          </a:stretch>
        </p:blipFill>
        <p:spPr>
          <a:xfrm>
            <a:off x="500351" y="138374"/>
            <a:ext cx="2147657" cy="604974"/>
          </a:xfrm>
          <a:prstGeom prst="rect">
            <a:avLst/>
          </a:prstGeom>
        </p:spPr>
      </p:pic>
      <p:sp>
        <p:nvSpPr>
          <p:cNvPr id="2" name="文本框 1"/>
          <p:cNvSpPr txBox="1"/>
          <p:nvPr/>
        </p:nvSpPr>
        <p:spPr>
          <a:xfrm>
            <a:off x="563585" y="4034112"/>
            <a:ext cx="2139501" cy="1754326"/>
          </a:xfrm>
          <a:prstGeom prst="rect">
            <a:avLst/>
          </a:prstGeom>
          <a:noFill/>
        </p:spPr>
        <p:txBody>
          <a:bodyPr wrap="square" rtlCol="0">
            <a:spAutoFit/>
          </a:bodyPr>
          <a:lstStyle/>
          <a:p>
            <a:pPr algn="ctr"/>
            <a:r>
              <a:rPr lang="zh-CN" altLang="en-US" sz="3600" b="1" dirty="0">
                <a:solidFill>
                  <a:schemeClr val="bg1"/>
                </a:solidFill>
                <a:ea typeface="方正字迹-典雅楷体简体"/>
              </a:rPr>
              <a:t>不同条件下球员的</a:t>
            </a:r>
            <a:endParaRPr lang="en-US" altLang="zh-CN" sz="3600" b="1" dirty="0">
              <a:solidFill>
                <a:schemeClr val="bg1"/>
              </a:solidFill>
              <a:ea typeface="方正字迹-典雅楷体简体"/>
            </a:endParaRPr>
          </a:p>
          <a:p>
            <a:pPr algn="ctr"/>
            <a:r>
              <a:rPr lang="zh-CN" altLang="en-US" sz="3600" b="1" dirty="0">
                <a:solidFill>
                  <a:schemeClr val="bg1"/>
                </a:solidFill>
                <a:ea typeface="方正字迹-典雅楷体简体"/>
              </a:rPr>
              <a:t>投篮选择</a:t>
            </a:r>
            <a:endParaRPr lang="zh-CN" altLang="en-US" sz="3600" b="1" dirty="0">
              <a:solidFill>
                <a:schemeClr val="bg1"/>
              </a:solidFill>
              <a:ea typeface="方正字迹-典雅楷体简体"/>
            </a:endParaRPr>
          </a:p>
        </p:txBody>
      </p:sp>
    </p:spTree>
    <p:custDataLst>
      <p:tags r:id="rId4"/>
    </p:custDataLst>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linds(horizontal)">
                                      <p:cBhvr>
                                        <p:cTn id="7" dur="500"/>
                                        <p:tgtEl>
                                          <p:spTgt spid="12"/>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blinds(horizontal)">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2000"/>
                                        <p:tgtEl>
                                          <p:spTgt spid="16"/>
                                        </p:tgtEl>
                                      </p:cBhvr>
                                    </p:animEffect>
                                  </p:childTnLst>
                                </p:cTn>
                              </p:par>
                            </p:childTnLst>
                          </p:cTn>
                        </p:par>
                        <p:par>
                          <p:cTn id="16" fill="hold">
                            <p:stCondLst>
                              <p:cond delay="2000"/>
                            </p:stCondLst>
                            <p:childTnLst>
                              <p:par>
                                <p:cTn id="17" presetID="16" presetClass="entr" presetSubtype="42" fill="hold" grpId="0" nodeType="afterEffect">
                                  <p:stCondLst>
                                    <p:cond delay="0"/>
                                  </p:stCondLst>
                                  <p:childTnLst>
                                    <p:set>
                                      <p:cBhvr>
                                        <p:cTn id="18" dur="1" fill="hold">
                                          <p:stCondLst>
                                            <p:cond delay="0"/>
                                          </p:stCondLst>
                                        </p:cTn>
                                        <p:tgtEl>
                                          <p:spTgt spid="31"/>
                                        </p:tgtEl>
                                        <p:attrNameLst>
                                          <p:attrName>style.visibility</p:attrName>
                                        </p:attrNameLst>
                                      </p:cBhvr>
                                      <p:to>
                                        <p:strVal val="visible"/>
                                      </p:to>
                                    </p:set>
                                    <p:animEffect transition="in" filter="barn(outHorizontal)">
                                      <p:cBhvr>
                                        <p:cTn id="19" dur="500"/>
                                        <p:tgtEl>
                                          <p:spTgt spid="31"/>
                                        </p:tgtEl>
                                      </p:cBhvr>
                                    </p:animEffect>
                                  </p:childTnLst>
                                </p:cTn>
                              </p:par>
                            </p:childTnLst>
                          </p:cTn>
                        </p:par>
                        <p:par>
                          <p:cTn id="20" fill="hold">
                            <p:stCondLst>
                              <p:cond delay="2500"/>
                            </p:stCondLst>
                            <p:childTnLst>
                              <p:par>
                                <p:cTn id="21" presetID="22" presetClass="entr" presetSubtype="4" fill="hold" nodeType="afterEffect">
                                  <p:stCondLst>
                                    <p:cond delay="0"/>
                                  </p:stCondLst>
                                  <p:childTnLst>
                                    <p:set>
                                      <p:cBhvr>
                                        <p:cTn id="22" dur="1" fill="hold">
                                          <p:stCondLst>
                                            <p:cond delay="0"/>
                                          </p:stCondLst>
                                        </p:cTn>
                                        <p:tgtEl>
                                          <p:spTgt spid="32"/>
                                        </p:tgtEl>
                                        <p:attrNameLst>
                                          <p:attrName>style.visibility</p:attrName>
                                        </p:attrNameLst>
                                      </p:cBhvr>
                                      <p:to>
                                        <p:strVal val="visible"/>
                                      </p:to>
                                    </p:set>
                                    <p:animEffect transition="in" filter="wipe(down)">
                                      <p:cBhvr>
                                        <p:cTn id="23" dur="500"/>
                                        <p:tgtEl>
                                          <p:spTgt spid="32"/>
                                        </p:tgtEl>
                                      </p:cBhvr>
                                    </p:animEffect>
                                  </p:childTnLst>
                                </p:cTn>
                              </p:par>
                            </p:childTnLst>
                          </p:cTn>
                        </p:par>
                        <p:par>
                          <p:cTn id="24" fill="hold">
                            <p:stCondLst>
                              <p:cond delay="3000"/>
                            </p:stCondLst>
                            <p:childTnLst>
                              <p:par>
                                <p:cTn id="25" presetID="47" presetClass="entr" presetSubtype="0" fill="hold" grpId="0" nodeType="afterEffect">
                                  <p:stCondLst>
                                    <p:cond delay="0"/>
                                  </p:stCondLst>
                                  <p:childTnLst>
                                    <p:set>
                                      <p:cBhvr>
                                        <p:cTn id="26" dur="1" fill="hold">
                                          <p:stCondLst>
                                            <p:cond delay="0"/>
                                          </p:stCondLst>
                                        </p:cTn>
                                        <p:tgtEl>
                                          <p:spTgt spid="38"/>
                                        </p:tgtEl>
                                        <p:attrNameLst>
                                          <p:attrName>style.visibility</p:attrName>
                                        </p:attrNameLst>
                                      </p:cBhvr>
                                      <p:to>
                                        <p:strVal val="visible"/>
                                      </p:to>
                                    </p:set>
                                    <p:animEffect transition="in" filter="fade">
                                      <p:cBhvr>
                                        <p:cTn id="27" dur="500"/>
                                        <p:tgtEl>
                                          <p:spTgt spid="38"/>
                                        </p:tgtEl>
                                      </p:cBhvr>
                                    </p:animEffect>
                                    <p:anim calcmode="lin" valueType="num">
                                      <p:cBhvr>
                                        <p:cTn id="28" dur="500" fill="hold"/>
                                        <p:tgtEl>
                                          <p:spTgt spid="38"/>
                                        </p:tgtEl>
                                        <p:attrNameLst>
                                          <p:attrName>ppt_x</p:attrName>
                                        </p:attrNameLst>
                                      </p:cBhvr>
                                      <p:tavLst>
                                        <p:tav tm="0">
                                          <p:val>
                                            <p:strVal val="#ppt_x"/>
                                          </p:val>
                                        </p:tav>
                                        <p:tav tm="100000">
                                          <p:val>
                                            <p:strVal val="#ppt_x"/>
                                          </p:val>
                                        </p:tav>
                                      </p:tavLst>
                                    </p:anim>
                                    <p:anim calcmode="lin" valueType="num">
                                      <p:cBhvr>
                                        <p:cTn id="29" dur="500" fill="hold"/>
                                        <p:tgtEl>
                                          <p:spTgt spid="38"/>
                                        </p:tgtEl>
                                        <p:attrNameLst>
                                          <p:attrName>ppt_y</p:attrName>
                                        </p:attrNameLst>
                                      </p:cBhvr>
                                      <p:tavLst>
                                        <p:tav tm="0">
                                          <p:val>
                                            <p:strVal val="#ppt_y-.1"/>
                                          </p:val>
                                        </p:tav>
                                        <p:tav tm="100000">
                                          <p:val>
                                            <p:strVal val="#ppt_y"/>
                                          </p:val>
                                        </p:tav>
                                      </p:tavLst>
                                    </p:anim>
                                  </p:childTnLst>
                                </p:cTn>
                              </p:par>
                              <p:par>
                                <p:cTn id="30" presetID="2" presetClass="entr" presetSubtype="4" fill="hold" grpId="0" nodeType="withEffect">
                                  <p:stCondLst>
                                    <p:cond delay="750"/>
                                  </p:stCondLst>
                                  <p:childTnLst>
                                    <p:set>
                                      <p:cBhvr>
                                        <p:cTn id="31" dur="1" fill="hold">
                                          <p:stCondLst>
                                            <p:cond delay="0"/>
                                          </p:stCondLst>
                                        </p:cTn>
                                        <p:tgtEl>
                                          <p:spTgt spid="36"/>
                                        </p:tgtEl>
                                        <p:attrNameLst>
                                          <p:attrName>style.visibility</p:attrName>
                                        </p:attrNameLst>
                                      </p:cBhvr>
                                      <p:to>
                                        <p:strVal val="visible"/>
                                      </p:to>
                                    </p:set>
                                    <p:anim calcmode="lin" valueType="num">
                                      <p:cBhvr additive="base">
                                        <p:cTn id="32" dur="500" fill="hold"/>
                                        <p:tgtEl>
                                          <p:spTgt spid="36"/>
                                        </p:tgtEl>
                                        <p:attrNameLst>
                                          <p:attrName>ppt_x</p:attrName>
                                        </p:attrNameLst>
                                      </p:cBhvr>
                                      <p:tavLst>
                                        <p:tav tm="0">
                                          <p:val>
                                            <p:strVal val="#ppt_x"/>
                                          </p:val>
                                        </p:tav>
                                        <p:tav tm="100000">
                                          <p:val>
                                            <p:strVal val="#ppt_x"/>
                                          </p:val>
                                        </p:tav>
                                      </p:tavLst>
                                    </p:anim>
                                    <p:anim calcmode="lin" valueType="num">
                                      <p:cBhvr additive="base">
                                        <p:cTn id="33"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2" grpId="0" animBg="1"/>
      <p:bldP spid="31" grpId="0" bldLvl="0" animBg="1"/>
      <p:bldP spid="36" grpId="0"/>
      <p:bldP spid="3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半闭框 1"/>
          <p:cNvSpPr/>
          <p:nvPr/>
        </p:nvSpPr>
        <p:spPr>
          <a:xfrm rot="16200000" flipH="1">
            <a:off x="387475" y="1368001"/>
            <a:ext cx="1145176" cy="1362676"/>
          </a:xfrm>
          <a:prstGeom prst="halfFrame">
            <a:avLst>
              <a:gd name="adj1" fmla="val 13836"/>
              <a:gd name="adj2" fmla="val 15207"/>
            </a:avLst>
          </a:prstGeom>
          <a:solidFill>
            <a:srgbClr val="01988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cs typeface="+mn-ea"/>
              <a:sym typeface="+mn-lt"/>
            </a:endParaRPr>
          </a:p>
        </p:txBody>
      </p:sp>
      <p:sp>
        <p:nvSpPr>
          <p:cNvPr id="3" name="半闭框 2"/>
          <p:cNvSpPr/>
          <p:nvPr/>
        </p:nvSpPr>
        <p:spPr>
          <a:xfrm rot="16200000" flipV="1">
            <a:off x="4940250" y="4342835"/>
            <a:ext cx="1145175" cy="1362674"/>
          </a:xfrm>
          <a:prstGeom prst="halfFrame">
            <a:avLst>
              <a:gd name="adj1" fmla="val 13836"/>
              <a:gd name="adj2" fmla="val 15207"/>
            </a:avLst>
          </a:prstGeom>
          <a:solidFill>
            <a:srgbClr val="01988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cs typeface="+mn-ea"/>
              <a:sym typeface="+mn-lt"/>
            </a:endParaRPr>
          </a:p>
        </p:txBody>
      </p:sp>
      <p:grpSp>
        <p:nvGrpSpPr>
          <p:cNvPr id="6" name="组合 67"/>
          <p:cNvGrpSpPr/>
          <p:nvPr/>
        </p:nvGrpSpPr>
        <p:grpSpPr>
          <a:xfrm rot="10800000">
            <a:off x="6" y="292084"/>
            <a:ext cx="2495637" cy="651931"/>
            <a:chOff x="6876257" y="419100"/>
            <a:chExt cx="1591097" cy="488948"/>
          </a:xfrm>
          <a:solidFill>
            <a:srgbClr val="01988F"/>
          </a:solidFill>
        </p:grpSpPr>
        <p:sp>
          <p:nvSpPr>
            <p:cNvPr id="7" name="矩形 9"/>
            <p:cNvSpPr/>
            <p:nvPr/>
          </p:nvSpPr>
          <p:spPr>
            <a:xfrm>
              <a:off x="6876257" y="419100"/>
              <a:ext cx="1591097" cy="488948"/>
            </a:xfrm>
            <a:custGeom>
              <a:avLst/>
              <a:gdLst/>
              <a:ahLst/>
              <a:cxnLst/>
              <a:rect l="l" t="t" r="r" b="b"/>
              <a:pathLst>
                <a:path w="144016" h="869444">
                  <a:moveTo>
                    <a:pt x="0" y="0"/>
                  </a:moveTo>
                  <a:lnTo>
                    <a:pt x="144016" y="0"/>
                  </a:lnTo>
                  <a:lnTo>
                    <a:pt x="144016" y="869444"/>
                  </a:lnTo>
                  <a:lnTo>
                    <a:pt x="0" y="869444"/>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rot="10800000">
              <a:off x="6876257" y="489721"/>
              <a:ext cx="1591097" cy="346249"/>
            </a:xfrm>
            <a:prstGeom prst="rect">
              <a:avLst/>
            </a:prstGeom>
            <a:grpFill/>
          </p:spPr>
          <p:txBody>
            <a:bodyPr wrap="square">
              <a:spAutoFit/>
            </a:bodyPr>
            <a:lstStyle/>
            <a:p>
              <a:r>
                <a:rPr lang="en-US" altLang="zh-CN" sz="2400" b="1" dirty="0">
                  <a:solidFill>
                    <a:schemeClr val="bg1"/>
                  </a:solidFill>
                  <a:latin typeface="方正字迹-典雅楷体简体" pitchFamily="2" charset="-122"/>
                  <a:ea typeface="方正字迹-典雅楷体简体" pitchFamily="2" charset="-122"/>
                </a:rPr>
                <a:t>03</a:t>
              </a:r>
              <a:r>
                <a:rPr lang="zh-CN" altLang="en-US" sz="2400" b="1" dirty="0">
                  <a:solidFill>
                    <a:schemeClr val="bg1"/>
                  </a:solidFill>
                  <a:latin typeface="方正字迹-典雅楷体简体" pitchFamily="2" charset="-122"/>
                  <a:ea typeface="方正字迹-典雅楷体简体" pitchFamily="2" charset="-122"/>
                </a:rPr>
                <a:t>投篮距离分布</a:t>
              </a:r>
              <a:endParaRPr lang="zh-CN" altLang="en-US" sz="2400" b="1" dirty="0">
                <a:solidFill>
                  <a:schemeClr val="bg1"/>
                </a:solidFill>
                <a:latin typeface="方正字迹-典雅楷体简体" pitchFamily="2" charset="-122"/>
                <a:ea typeface="方正字迹-典雅楷体简体" pitchFamily="2" charset="-122"/>
              </a:endParaRPr>
            </a:p>
          </p:txBody>
        </p:sp>
      </p:grpSp>
      <p:sp>
        <p:nvSpPr>
          <p:cNvPr id="30" name="The vero eos et accusam eton justo fosduo dolores iso etoma jam rebum. Steot clita kuasd gubergren, nosotra sea takimata sanctus est loda orem ipsusit druamet. Lorem eso ipsum dolor sit amet, derasm consetetur sadipscing elitromas. Sedma diam dnie nonumy eirmod tempor invidunt utony the labore etodre dolore magna aliquyam desando frond iron lares in this greadon."/>
          <p:cNvSpPr txBox="1"/>
          <p:nvPr/>
        </p:nvSpPr>
        <p:spPr>
          <a:xfrm>
            <a:off x="6412699" y="1223298"/>
            <a:ext cx="5312980" cy="4451988"/>
          </a:xfrm>
          <a:prstGeom prst="rect">
            <a:avLst/>
          </a:prstGeom>
          <a:ln w="12700">
            <a:miter lim="400000"/>
          </a:ln>
        </p:spPr>
        <p:txBody>
          <a:bodyPr wrap="square" lIns="25400" tIns="25400" rIns="25400" bIns="25400">
            <a:spAutoFit/>
          </a:bodyPr>
          <a:lstStyle>
            <a:lvl1pPr>
              <a:defRPr sz="3000"/>
            </a:lvl1pPr>
          </a:lstStyle>
          <a:p>
            <a:pPr defTabSz="412750" hangingPunct="0">
              <a:lnSpc>
                <a:spcPct val="120000"/>
              </a:lnSpc>
            </a:pPr>
            <a:r>
              <a:rPr lang="zh-CN" altLang="en-US" sz="2000" kern="0" dirty="0">
                <a:solidFill>
                  <a:srgbClr val="0B0C11"/>
                </a:solidFill>
                <a:latin typeface="方正字迹-典雅楷体简体" pitchFamily="2" charset="-122"/>
                <a:ea typeface="方正字迹-典雅楷体简体" pitchFamily="2" charset="-122"/>
                <a:sym typeface="Century Gothic" panose="020B0502020202020204" pitchFamily="34" charset="0"/>
              </a:rPr>
              <a:t>从投篮距离分布图可以看出，在</a:t>
            </a:r>
            <a:r>
              <a:rPr lang="en-US" altLang="zh-CN" sz="2000" kern="0" dirty="0">
                <a:solidFill>
                  <a:srgbClr val="0B0C11"/>
                </a:solidFill>
                <a:latin typeface="方正字迹-典雅楷体简体" pitchFamily="2" charset="-122"/>
                <a:ea typeface="方正字迹-典雅楷体简体" pitchFamily="2" charset="-122"/>
                <a:sym typeface="Century Gothic" panose="020B0502020202020204" pitchFamily="34" charset="0"/>
              </a:rPr>
              <a:t>0-5</a:t>
            </a:r>
            <a:r>
              <a:rPr lang="zh-CN" altLang="en-US" sz="2000" kern="0" dirty="0">
                <a:solidFill>
                  <a:srgbClr val="0B0C11"/>
                </a:solidFill>
                <a:latin typeface="方正字迹-典雅楷体简体" pitchFamily="2" charset="-122"/>
                <a:ea typeface="方正字迹-典雅楷体简体" pitchFamily="2" charset="-122"/>
                <a:sym typeface="Century Gothic" panose="020B0502020202020204" pitchFamily="34" charset="0"/>
              </a:rPr>
              <a:t>英尺、</a:t>
            </a:r>
            <a:r>
              <a:rPr lang="en-US" altLang="zh-CN" sz="2000" kern="0" dirty="0">
                <a:solidFill>
                  <a:srgbClr val="0B0C11"/>
                </a:solidFill>
                <a:latin typeface="方正字迹-典雅楷体简体" pitchFamily="2" charset="-122"/>
                <a:ea typeface="方正字迹-典雅楷体简体" pitchFamily="2" charset="-122"/>
                <a:sym typeface="Century Gothic" panose="020B0502020202020204" pitchFamily="34" charset="0"/>
              </a:rPr>
              <a:t>20-25</a:t>
            </a:r>
            <a:r>
              <a:rPr lang="zh-CN" altLang="en-US" sz="2000" kern="0" dirty="0">
                <a:solidFill>
                  <a:srgbClr val="0B0C11"/>
                </a:solidFill>
                <a:latin typeface="方正字迹-典雅楷体简体" pitchFamily="2" charset="-122"/>
                <a:ea typeface="方正字迹-典雅楷体简体" pitchFamily="2" charset="-122"/>
                <a:sym typeface="Century Gothic" panose="020B0502020202020204" pitchFamily="34" charset="0"/>
              </a:rPr>
              <a:t>英尺处的投篮次数最多，而在</a:t>
            </a:r>
            <a:r>
              <a:rPr lang="en-US" altLang="zh-CN" sz="2000" kern="0" dirty="0">
                <a:solidFill>
                  <a:srgbClr val="0B0C11"/>
                </a:solidFill>
                <a:latin typeface="方正字迹-典雅楷体简体" pitchFamily="2" charset="-122"/>
                <a:ea typeface="方正字迹-典雅楷体简体" pitchFamily="2" charset="-122"/>
                <a:sym typeface="Century Gothic" panose="020B0502020202020204" pitchFamily="34" charset="0"/>
              </a:rPr>
              <a:t>10-15</a:t>
            </a:r>
            <a:r>
              <a:rPr lang="zh-CN" altLang="en-US" sz="2000" kern="0" dirty="0">
                <a:solidFill>
                  <a:srgbClr val="0B0C11"/>
                </a:solidFill>
                <a:latin typeface="方正字迹-典雅楷体简体" pitchFamily="2" charset="-122"/>
                <a:ea typeface="方正字迹-典雅楷体简体" pitchFamily="2" charset="-122"/>
                <a:sym typeface="Century Gothic" panose="020B0502020202020204" pitchFamily="34" charset="0"/>
              </a:rPr>
              <a:t>英尺、</a:t>
            </a:r>
            <a:r>
              <a:rPr lang="en-US" altLang="zh-CN" sz="2000" kern="0" dirty="0">
                <a:solidFill>
                  <a:srgbClr val="0B0C11"/>
                </a:solidFill>
                <a:latin typeface="方正字迹-典雅楷体简体" pitchFamily="2" charset="-122"/>
                <a:ea typeface="方正字迹-典雅楷体简体" pitchFamily="2" charset="-122"/>
                <a:sym typeface="Century Gothic" panose="020B0502020202020204" pitchFamily="34" charset="0"/>
              </a:rPr>
              <a:t>30</a:t>
            </a:r>
            <a:r>
              <a:rPr lang="zh-CN" altLang="en-US" sz="2000" kern="0" dirty="0">
                <a:solidFill>
                  <a:srgbClr val="0B0C11"/>
                </a:solidFill>
                <a:latin typeface="方正字迹-典雅楷体简体" pitchFamily="2" charset="-122"/>
                <a:ea typeface="方正字迹-典雅楷体简体" pitchFamily="2" charset="-122"/>
                <a:sym typeface="Century Gothic" panose="020B0502020202020204" pitchFamily="34" charset="0"/>
              </a:rPr>
              <a:t>英尺以上的投篮次数最少。这说明</a:t>
            </a:r>
            <a:r>
              <a:rPr lang="en-US" altLang="zh-CN" sz="2000" kern="0" dirty="0">
                <a:solidFill>
                  <a:srgbClr val="0B0C11"/>
                </a:solidFill>
                <a:latin typeface="方正字迹-典雅楷体简体" pitchFamily="2" charset="-122"/>
                <a:ea typeface="方正字迹-典雅楷体简体" pitchFamily="2" charset="-122"/>
                <a:sym typeface="Century Gothic" panose="020B0502020202020204" pitchFamily="34" charset="0"/>
              </a:rPr>
              <a:t>NBA</a:t>
            </a:r>
            <a:r>
              <a:rPr lang="zh-CN" altLang="en-US" sz="2000" kern="0" dirty="0">
                <a:solidFill>
                  <a:srgbClr val="0B0C11"/>
                </a:solidFill>
                <a:latin typeface="方正字迹-典雅楷体简体" pitchFamily="2" charset="-122"/>
                <a:ea typeface="方正字迹-典雅楷体简体" pitchFamily="2" charset="-122"/>
                <a:sym typeface="Century Gothic" panose="020B0502020202020204" pitchFamily="34" charset="0"/>
              </a:rPr>
              <a:t>球员在比赛时倾向于短距离投篮和三分球，而不倾向于中距离投篮和超远距离三分球。这也是自然的，短距离投篮的命中率较高，三分球的得分较高，而中距离投篮和超远距离投篮的命中率相对较低，得分期望较小。根据图像可以推断三分线距篮筐距离应在</a:t>
            </a:r>
            <a:r>
              <a:rPr lang="en-US" altLang="zh-CN" sz="2000" kern="0" dirty="0">
                <a:solidFill>
                  <a:srgbClr val="0B0C11"/>
                </a:solidFill>
                <a:latin typeface="方正字迹-典雅楷体简体" pitchFamily="2" charset="-122"/>
                <a:ea typeface="方正字迹-典雅楷体简体" pitchFamily="2" charset="-122"/>
                <a:sym typeface="Century Gothic" panose="020B0502020202020204" pitchFamily="34" charset="0"/>
              </a:rPr>
              <a:t>20</a:t>
            </a:r>
            <a:r>
              <a:rPr lang="zh-CN" altLang="en-US" sz="2000" kern="0" dirty="0">
                <a:solidFill>
                  <a:srgbClr val="0B0C11"/>
                </a:solidFill>
                <a:latin typeface="方正字迹-典雅楷体简体" pitchFamily="2" charset="-122"/>
                <a:ea typeface="方正字迹-典雅楷体简体" pitchFamily="2" charset="-122"/>
                <a:sym typeface="Century Gothic" panose="020B0502020202020204" pitchFamily="34" charset="0"/>
              </a:rPr>
              <a:t>英尺</a:t>
            </a:r>
            <a:r>
              <a:rPr lang="en-US" altLang="zh-CN" sz="2000" kern="0" dirty="0">
                <a:solidFill>
                  <a:srgbClr val="0B0C11"/>
                </a:solidFill>
                <a:latin typeface="方正字迹-典雅楷体简体" pitchFamily="2" charset="-122"/>
                <a:ea typeface="方正字迹-典雅楷体简体" pitchFamily="2" charset="-122"/>
                <a:sym typeface="Century Gothic" panose="020B0502020202020204" pitchFamily="34" charset="0"/>
              </a:rPr>
              <a:t>-25</a:t>
            </a:r>
            <a:r>
              <a:rPr lang="zh-CN" altLang="en-US" sz="2000" kern="0" dirty="0">
                <a:solidFill>
                  <a:srgbClr val="0B0C11"/>
                </a:solidFill>
                <a:latin typeface="方正字迹-典雅楷体简体" pitchFamily="2" charset="-122"/>
                <a:ea typeface="方正字迹-典雅楷体简体" pitchFamily="2" charset="-122"/>
                <a:sym typeface="Century Gothic" panose="020B0502020202020204" pitchFamily="34" charset="0"/>
              </a:rPr>
              <a:t>英尺之间。查阅资料可知，</a:t>
            </a:r>
            <a:r>
              <a:rPr lang="en-US" altLang="zh-CN" sz="2000" kern="0" dirty="0">
                <a:solidFill>
                  <a:srgbClr val="0B0C11"/>
                </a:solidFill>
                <a:latin typeface="方正字迹-典雅楷体简体" pitchFamily="2" charset="-122"/>
                <a:ea typeface="方正字迹-典雅楷体简体" pitchFamily="2" charset="-122"/>
                <a:sym typeface="Century Gothic" panose="020B0502020202020204" pitchFamily="34" charset="0"/>
              </a:rPr>
              <a:t>NBA</a:t>
            </a:r>
            <a:r>
              <a:rPr lang="zh-CN" altLang="en-US" sz="2000" kern="0" dirty="0">
                <a:solidFill>
                  <a:srgbClr val="0B0C11"/>
                </a:solidFill>
                <a:latin typeface="方正字迹-典雅楷体简体" pitchFamily="2" charset="-122"/>
                <a:ea typeface="方正字迹-典雅楷体简体" pitchFamily="2" charset="-122"/>
                <a:sym typeface="Century Gothic" panose="020B0502020202020204" pitchFamily="34" charset="0"/>
              </a:rPr>
              <a:t>规定三分线距篮筐</a:t>
            </a:r>
            <a:r>
              <a:rPr lang="en-US" altLang="zh-CN" sz="2000" kern="0" dirty="0">
                <a:solidFill>
                  <a:srgbClr val="0B0C11"/>
                </a:solidFill>
                <a:latin typeface="方正字迹-典雅楷体简体" pitchFamily="2" charset="-122"/>
                <a:ea typeface="方正字迹-典雅楷体简体" pitchFamily="2" charset="-122"/>
                <a:sym typeface="Century Gothic" panose="020B0502020202020204" pitchFamily="34" charset="0"/>
              </a:rPr>
              <a:t>20.6</a:t>
            </a:r>
            <a:r>
              <a:rPr lang="zh-CN" altLang="en-US" sz="2000" kern="0" dirty="0">
                <a:solidFill>
                  <a:srgbClr val="0B0C11"/>
                </a:solidFill>
                <a:latin typeface="方正字迹-典雅楷体简体" pitchFamily="2" charset="-122"/>
                <a:ea typeface="方正字迹-典雅楷体简体" pitchFamily="2" charset="-122"/>
                <a:sym typeface="Century Gothic" panose="020B0502020202020204" pitchFamily="34" charset="0"/>
              </a:rPr>
              <a:t>英尺，推断符合事实。在之后对三位顶级得分手的分析我们可也以看出这一特点。</a:t>
            </a:r>
            <a:endParaRPr lang="zh-CN" altLang="en-US" sz="2000" kern="0" dirty="0">
              <a:solidFill>
                <a:srgbClr val="0B0C11"/>
              </a:solidFill>
              <a:latin typeface="方正字迹-典雅楷体简体" pitchFamily="2" charset="-122"/>
              <a:ea typeface="方正字迹-典雅楷体简体" pitchFamily="2" charset="-122"/>
              <a:sym typeface="Century Gothic" panose="020B0502020202020204" pitchFamily="34" charset="0"/>
            </a:endParaRPr>
          </a:p>
        </p:txBody>
      </p:sp>
      <p:sp>
        <p:nvSpPr>
          <p:cNvPr id="11" name="矩形 10"/>
          <p:cNvSpPr/>
          <p:nvPr/>
        </p:nvSpPr>
        <p:spPr>
          <a:xfrm>
            <a:off x="9194613" y="6187441"/>
            <a:ext cx="2997387" cy="670559"/>
          </a:xfrm>
          <a:prstGeom prst="rect">
            <a:avLst/>
          </a:prstGeom>
          <a:solidFill>
            <a:srgbClr val="0198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descr="标志与中英文校名组合规范_左右（反白，在深色背景下使用）.png"/>
          <p:cNvPicPr>
            <a:picLocks noChangeAspect="1"/>
          </p:cNvPicPr>
          <p:nvPr/>
        </p:nvPicPr>
        <p:blipFill>
          <a:blip r:embed="rId1" cstate="print"/>
          <a:stretch>
            <a:fillRect/>
          </a:stretch>
        </p:blipFill>
        <p:spPr>
          <a:xfrm>
            <a:off x="9723120" y="6253026"/>
            <a:ext cx="2147657" cy="604974"/>
          </a:xfrm>
          <a:prstGeom prst="rect">
            <a:avLst/>
          </a:prstGeom>
        </p:spPr>
      </p:pic>
      <p:pic>
        <p:nvPicPr>
          <p:cNvPr id="5" name="图片 4"/>
          <p:cNvPicPr>
            <a:picLocks noChangeAspect="1"/>
          </p:cNvPicPr>
          <p:nvPr/>
        </p:nvPicPr>
        <p:blipFill>
          <a:blip r:embed="rId2"/>
          <a:stretch>
            <a:fillRect/>
          </a:stretch>
        </p:blipFill>
        <p:spPr>
          <a:xfrm>
            <a:off x="642344" y="1827616"/>
            <a:ext cx="5163760" cy="3243353"/>
          </a:xfrm>
          <a:prstGeom prst="rect">
            <a:avLst/>
          </a:prstGeom>
        </p:spPr>
      </p:pic>
    </p:spTree>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500" fill="hold"/>
                                        <p:tgtEl>
                                          <p:spTgt spid="3"/>
                                        </p:tgtEl>
                                        <p:attrNameLst>
                                          <p:attrName>ppt_w</p:attrName>
                                        </p:attrNameLst>
                                      </p:cBhvr>
                                      <p:tavLst>
                                        <p:tav tm="0">
                                          <p:val>
                                            <p:fltVal val="0"/>
                                          </p:val>
                                        </p:tav>
                                        <p:tav tm="100000">
                                          <p:val>
                                            <p:strVal val="#ppt_w"/>
                                          </p:val>
                                        </p:tav>
                                      </p:tavLst>
                                    </p:anim>
                                    <p:anim calcmode="lin" valueType="num">
                                      <p:cBhvr>
                                        <p:cTn id="13" dur="500" fill="hold"/>
                                        <p:tgtEl>
                                          <p:spTgt spid="3"/>
                                        </p:tgtEl>
                                        <p:attrNameLst>
                                          <p:attrName>ppt_h</p:attrName>
                                        </p:attrNameLst>
                                      </p:cBhvr>
                                      <p:tavLst>
                                        <p:tav tm="0">
                                          <p:val>
                                            <p:fltVal val="0"/>
                                          </p:val>
                                        </p:tav>
                                        <p:tav tm="100000">
                                          <p:val>
                                            <p:strVal val="#ppt_h"/>
                                          </p:val>
                                        </p:tav>
                                      </p:tavLst>
                                    </p:anim>
                                    <p:animEffect transition="in" filter="fade">
                                      <p:cBhvr>
                                        <p:cTn id="14" dur="500"/>
                                        <p:tgtEl>
                                          <p:spTgt spid="3"/>
                                        </p:tgtEl>
                                      </p:cBhvr>
                                    </p:animEffect>
                                  </p:childTnLst>
                                </p:cTn>
                              </p:par>
                            </p:childTnLst>
                          </p:cTn>
                        </p:par>
                        <p:par>
                          <p:cTn id="15" fill="hold">
                            <p:stCondLst>
                              <p:cond delay="500"/>
                            </p:stCondLst>
                            <p:childTnLst>
                              <p:par>
                                <p:cTn id="16" presetID="12" presetClass="entr" presetSubtype="4" fill="hold" grpId="0" nodeType="afterEffect">
                                  <p:stCondLst>
                                    <p:cond delay="0"/>
                                  </p:stCondLst>
                                  <p:childTnLst>
                                    <p:set>
                                      <p:cBhvr>
                                        <p:cTn id="17" dur="1" fill="hold">
                                          <p:stCondLst>
                                            <p:cond delay="0"/>
                                          </p:stCondLst>
                                        </p:cTn>
                                        <p:tgtEl>
                                          <p:spTgt spid="30"/>
                                        </p:tgtEl>
                                        <p:attrNameLst>
                                          <p:attrName>style.visibility</p:attrName>
                                        </p:attrNameLst>
                                      </p:cBhvr>
                                      <p:to>
                                        <p:strVal val="visible"/>
                                      </p:to>
                                    </p:set>
                                    <p:animEffect transition="in" filter="slide(fromBottom)">
                                      <p:cBhvr>
                                        <p:cTn id="18"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3" grpId="0" bldLvl="0" animBg="1"/>
      <p:bldP spid="30"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半闭框 1"/>
          <p:cNvSpPr/>
          <p:nvPr/>
        </p:nvSpPr>
        <p:spPr>
          <a:xfrm rot="16200000" flipH="1">
            <a:off x="387475" y="1368001"/>
            <a:ext cx="1145176" cy="1362676"/>
          </a:xfrm>
          <a:prstGeom prst="halfFrame">
            <a:avLst>
              <a:gd name="adj1" fmla="val 13836"/>
              <a:gd name="adj2" fmla="val 15207"/>
            </a:avLst>
          </a:prstGeom>
          <a:solidFill>
            <a:srgbClr val="01988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cs typeface="+mn-ea"/>
              <a:sym typeface="+mn-lt"/>
            </a:endParaRPr>
          </a:p>
        </p:txBody>
      </p:sp>
      <p:sp>
        <p:nvSpPr>
          <p:cNvPr id="3" name="半闭框 2"/>
          <p:cNvSpPr/>
          <p:nvPr/>
        </p:nvSpPr>
        <p:spPr>
          <a:xfrm rot="16200000" flipV="1">
            <a:off x="4940250" y="4342835"/>
            <a:ext cx="1145175" cy="1362674"/>
          </a:xfrm>
          <a:prstGeom prst="halfFrame">
            <a:avLst>
              <a:gd name="adj1" fmla="val 13836"/>
              <a:gd name="adj2" fmla="val 15207"/>
            </a:avLst>
          </a:prstGeom>
          <a:solidFill>
            <a:srgbClr val="01988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cs typeface="+mn-ea"/>
              <a:sym typeface="+mn-lt"/>
            </a:endParaRPr>
          </a:p>
        </p:txBody>
      </p:sp>
      <p:grpSp>
        <p:nvGrpSpPr>
          <p:cNvPr id="6" name="组合 67"/>
          <p:cNvGrpSpPr/>
          <p:nvPr/>
        </p:nvGrpSpPr>
        <p:grpSpPr>
          <a:xfrm rot="10800000">
            <a:off x="6" y="292084"/>
            <a:ext cx="2495637" cy="651931"/>
            <a:chOff x="6876257" y="419100"/>
            <a:chExt cx="1591097" cy="488948"/>
          </a:xfrm>
          <a:solidFill>
            <a:srgbClr val="01988F"/>
          </a:solidFill>
        </p:grpSpPr>
        <p:sp>
          <p:nvSpPr>
            <p:cNvPr id="7" name="矩形 9"/>
            <p:cNvSpPr/>
            <p:nvPr/>
          </p:nvSpPr>
          <p:spPr>
            <a:xfrm>
              <a:off x="6876257" y="419100"/>
              <a:ext cx="1591097" cy="488948"/>
            </a:xfrm>
            <a:custGeom>
              <a:avLst/>
              <a:gdLst/>
              <a:ahLst/>
              <a:cxnLst/>
              <a:rect l="l" t="t" r="r" b="b"/>
              <a:pathLst>
                <a:path w="144016" h="869444">
                  <a:moveTo>
                    <a:pt x="0" y="0"/>
                  </a:moveTo>
                  <a:lnTo>
                    <a:pt x="144016" y="0"/>
                  </a:lnTo>
                  <a:lnTo>
                    <a:pt x="144016" y="869444"/>
                  </a:lnTo>
                  <a:lnTo>
                    <a:pt x="0" y="869444"/>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rot="10800000">
              <a:off x="6876257" y="489721"/>
              <a:ext cx="1591097" cy="346249"/>
            </a:xfrm>
            <a:prstGeom prst="rect">
              <a:avLst/>
            </a:prstGeom>
            <a:grpFill/>
          </p:spPr>
          <p:txBody>
            <a:bodyPr wrap="square">
              <a:spAutoFit/>
            </a:bodyPr>
            <a:lstStyle/>
            <a:p>
              <a:r>
                <a:rPr lang="en-US" altLang="zh-CN" sz="2400" b="1" dirty="0">
                  <a:solidFill>
                    <a:schemeClr val="bg1"/>
                  </a:solidFill>
                  <a:latin typeface="方正字迹-典雅楷体简体" pitchFamily="2" charset="-122"/>
                  <a:ea typeface="方正字迹-典雅楷体简体" pitchFamily="2" charset="-122"/>
                </a:rPr>
                <a:t>03</a:t>
              </a:r>
              <a:r>
                <a:rPr lang="zh-CN" altLang="en-US" sz="2400" b="1" dirty="0">
                  <a:solidFill>
                    <a:schemeClr val="bg1"/>
                  </a:solidFill>
                  <a:latin typeface="方正字迹-典雅楷体简体" pitchFamily="2" charset="-122"/>
                  <a:ea typeface="方正字迹-典雅楷体简体" pitchFamily="2" charset="-122"/>
                </a:rPr>
                <a:t>投篮距离分布</a:t>
              </a:r>
              <a:endParaRPr lang="zh-CN" altLang="en-US" sz="2400" b="1" dirty="0">
                <a:solidFill>
                  <a:schemeClr val="bg1"/>
                </a:solidFill>
                <a:latin typeface="方正字迹-典雅楷体简体" pitchFamily="2" charset="-122"/>
                <a:ea typeface="方正字迹-典雅楷体简体" pitchFamily="2" charset="-122"/>
              </a:endParaRPr>
            </a:p>
          </p:txBody>
        </p:sp>
      </p:grpSp>
      <p:sp>
        <p:nvSpPr>
          <p:cNvPr id="30" name="The vero eos et accusam eton justo fosduo dolores iso etoma jam rebum. Steot clita kuasd gubergren, nosotra sea takimata sanctus est loda orem ipsusit druamet. Lorem eso ipsum dolor sit amet, derasm consetetur sadipscing elitromas. Sedma diam dnie nonumy eirmod tempor invidunt utony the labore etodre dolore magna aliquyam desando frond iron lares in this greadon."/>
          <p:cNvSpPr txBox="1"/>
          <p:nvPr/>
        </p:nvSpPr>
        <p:spPr>
          <a:xfrm>
            <a:off x="6412699" y="1223298"/>
            <a:ext cx="5312980" cy="2605329"/>
          </a:xfrm>
          <a:prstGeom prst="rect">
            <a:avLst/>
          </a:prstGeom>
          <a:ln w="12700">
            <a:miter lim="400000"/>
          </a:ln>
        </p:spPr>
        <p:txBody>
          <a:bodyPr wrap="square" lIns="25400" tIns="25400" rIns="25400" bIns="25400">
            <a:spAutoFit/>
          </a:bodyPr>
          <a:lstStyle>
            <a:lvl1pPr>
              <a:defRPr sz="3000"/>
            </a:lvl1pPr>
          </a:lstStyle>
          <a:p>
            <a:pPr defTabSz="412750" hangingPunct="0">
              <a:lnSpc>
                <a:spcPct val="120000"/>
              </a:lnSpc>
            </a:pPr>
            <a:r>
              <a:rPr lang="zh-CN" altLang="en-US" sz="2000" kern="0" dirty="0">
                <a:solidFill>
                  <a:srgbClr val="0B0C11"/>
                </a:solidFill>
                <a:latin typeface="方正字迹-典雅楷体简体" pitchFamily="2" charset="-122"/>
                <a:ea typeface="方正字迹-典雅楷体简体" pitchFamily="2" charset="-122"/>
                <a:sym typeface="Century Gothic" panose="020B0502020202020204" pitchFamily="34" charset="0"/>
              </a:rPr>
              <a:t>绝大多数投篮的防守距离在</a:t>
            </a:r>
            <a:r>
              <a:rPr lang="en-US" altLang="zh-CN" sz="2000" kern="0" dirty="0">
                <a:solidFill>
                  <a:srgbClr val="0B0C11"/>
                </a:solidFill>
                <a:latin typeface="方正字迹-典雅楷体简体" pitchFamily="2" charset="-122"/>
                <a:ea typeface="方正字迹-典雅楷体简体" pitchFamily="2" charset="-122"/>
                <a:sym typeface="Century Gothic" panose="020B0502020202020204" pitchFamily="34" charset="0"/>
              </a:rPr>
              <a:t>0-10</a:t>
            </a:r>
            <a:r>
              <a:rPr lang="zh-CN" altLang="en-US" sz="2000" kern="0" dirty="0">
                <a:solidFill>
                  <a:srgbClr val="0B0C11"/>
                </a:solidFill>
                <a:latin typeface="方正字迹-典雅楷体简体" pitchFamily="2" charset="-122"/>
                <a:ea typeface="方正字迹-典雅楷体简体" pitchFamily="2" charset="-122"/>
                <a:sym typeface="Century Gothic" panose="020B0502020202020204" pitchFamily="34" charset="0"/>
              </a:rPr>
              <a:t>英尺之间，高峰出现在</a:t>
            </a:r>
            <a:r>
              <a:rPr lang="en-US" altLang="zh-CN" sz="2000" kern="0" dirty="0">
                <a:solidFill>
                  <a:srgbClr val="0B0C11"/>
                </a:solidFill>
                <a:latin typeface="方正字迹-典雅楷体简体" pitchFamily="2" charset="-122"/>
                <a:ea typeface="方正字迹-典雅楷体简体" pitchFamily="2" charset="-122"/>
                <a:sym typeface="Century Gothic" panose="020B0502020202020204" pitchFamily="34" charset="0"/>
              </a:rPr>
              <a:t>2.2</a:t>
            </a:r>
            <a:r>
              <a:rPr lang="zh-CN" altLang="en-US" sz="2000" kern="0" dirty="0">
                <a:solidFill>
                  <a:srgbClr val="0B0C11"/>
                </a:solidFill>
                <a:latin typeface="方正字迹-典雅楷体简体" pitchFamily="2" charset="-122"/>
                <a:ea typeface="方正字迹-典雅楷体简体" pitchFamily="2" charset="-122"/>
                <a:sym typeface="Century Gothic" panose="020B0502020202020204" pitchFamily="34" charset="0"/>
              </a:rPr>
              <a:t>英尺处。我们推测，这应该是由进攻者与防守者博弈之后选择的结果。虽然防守者距离越远命中率越高，但是实际上防守者会尽可能缩小防守距离，因此进攻者只能在平衡之后选择防守者相对较远的时候投篮，也就是</a:t>
            </a:r>
            <a:r>
              <a:rPr lang="en-US" altLang="zh-CN" sz="2000" kern="0" dirty="0">
                <a:solidFill>
                  <a:srgbClr val="0B0C11"/>
                </a:solidFill>
                <a:latin typeface="方正字迹-典雅楷体简体" pitchFamily="2" charset="-122"/>
                <a:ea typeface="方正字迹-典雅楷体简体" pitchFamily="2" charset="-122"/>
                <a:sym typeface="Century Gothic" panose="020B0502020202020204" pitchFamily="34" charset="0"/>
              </a:rPr>
              <a:t>2.2</a:t>
            </a:r>
            <a:r>
              <a:rPr lang="zh-CN" altLang="en-US" sz="2000" kern="0" dirty="0">
                <a:solidFill>
                  <a:srgbClr val="0B0C11"/>
                </a:solidFill>
                <a:latin typeface="方正字迹-典雅楷体简体" pitchFamily="2" charset="-122"/>
                <a:ea typeface="方正字迹-典雅楷体简体" pitchFamily="2" charset="-122"/>
                <a:sym typeface="Century Gothic" panose="020B0502020202020204" pitchFamily="34" charset="0"/>
              </a:rPr>
              <a:t>英尺左右。</a:t>
            </a:r>
            <a:endParaRPr lang="zh-CN" altLang="en-US" sz="2000" kern="0" dirty="0">
              <a:solidFill>
                <a:srgbClr val="0B0C11"/>
              </a:solidFill>
              <a:latin typeface="方正字迹-典雅楷体简体" pitchFamily="2" charset="-122"/>
              <a:ea typeface="方正字迹-典雅楷体简体" pitchFamily="2" charset="-122"/>
              <a:sym typeface="Century Gothic" panose="020B0502020202020204" pitchFamily="34" charset="0"/>
            </a:endParaRPr>
          </a:p>
        </p:txBody>
      </p:sp>
      <p:sp>
        <p:nvSpPr>
          <p:cNvPr id="11" name="矩形 10"/>
          <p:cNvSpPr/>
          <p:nvPr/>
        </p:nvSpPr>
        <p:spPr>
          <a:xfrm>
            <a:off x="9194613" y="6187441"/>
            <a:ext cx="2997387" cy="670559"/>
          </a:xfrm>
          <a:prstGeom prst="rect">
            <a:avLst/>
          </a:prstGeom>
          <a:solidFill>
            <a:srgbClr val="0198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descr="标志与中英文校名组合规范_左右（反白，在深色背景下使用）.png"/>
          <p:cNvPicPr>
            <a:picLocks noChangeAspect="1"/>
          </p:cNvPicPr>
          <p:nvPr/>
        </p:nvPicPr>
        <p:blipFill>
          <a:blip r:embed="rId1" cstate="print"/>
          <a:stretch>
            <a:fillRect/>
          </a:stretch>
        </p:blipFill>
        <p:spPr>
          <a:xfrm>
            <a:off x="9723120" y="6253026"/>
            <a:ext cx="2147657" cy="604974"/>
          </a:xfrm>
          <a:prstGeom prst="rect">
            <a:avLst/>
          </a:prstGeom>
        </p:spPr>
      </p:pic>
      <p:pic>
        <p:nvPicPr>
          <p:cNvPr id="4" name="图片 3"/>
          <p:cNvPicPr>
            <a:picLocks noChangeAspect="1"/>
          </p:cNvPicPr>
          <p:nvPr/>
        </p:nvPicPr>
        <p:blipFill>
          <a:blip r:embed="rId2"/>
          <a:stretch>
            <a:fillRect/>
          </a:stretch>
        </p:blipFill>
        <p:spPr>
          <a:xfrm>
            <a:off x="626110" y="1824567"/>
            <a:ext cx="5273497" cy="3249450"/>
          </a:xfrm>
          <a:prstGeom prst="rect">
            <a:avLst/>
          </a:prstGeom>
        </p:spPr>
      </p:pic>
    </p:spTree>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500" fill="hold"/>
                                        <p:tgtEl>
                                          <p:spTgt spid="3"/>
                                        </p:tgtEl>
                                        <p:attrNameLst>
                                          <p:attrName>ppt_w</p:attrName>
                                        </p:attrNameLst>
                                      </p:cBhvr>
                                      <p:tavLst>
                                        <p:tav tm="0">
                                          <p:val>
                                            <p:fltVal val="0"/>
                                          </p:val>
                                        </p:tav>
                                        <p:tav tm="100000">
                                          <p:val>
                                            <p:strVal val="#ppt_w"/>
                                          </p:val>
                                        </p:tav>
                                      </p:tavLst>
                                    </p:anim>
                                    <p:anim calcmode="lin" valueType="num">
                                      <p:cBhvr>
                                        <p:cTn id="13" dur="500" fill="hold"/>
                                        <p:tgtEl>
                                          <p:spTgt spid="3"/>
                                        </p:tgtEl>
                                        <p:attrNameLst>
                                          <p:attrName>ppt_h</p:attrName>
                                        </p:attrNameLst>
                                      </p:cBhvr>
                                      <p:tavLst>
                                        <p:tav tm="0">
                                          <p:val>
                                            <p:fltVal val="0"/>
                                          </p:val>
                                        </p:tav>
                                        <p:tav tm="100000">
                                          <p:val>
                                            <p:strVal val="#ppt_h"/>
                                          </p:val>
                                        </p:tav>
                                      </p:tavLst>
                                    </p:anim>
                                    <p:animEffect transition="in" filter="fade">
                                      <p:cBhvr>
                                        <p:cTn id="14" dur="500"/>
                                        <p:tgtEl>
                                          <p:spTgt spid="3"/>
                                        </p:tgtEl>
                                      </p:cBhvr>
                                    </p:animEffect>
                                  </p:childTnLst>
                                </p:cTn>
                              </p:par>
                            </p:childTnLst>
                          </p:cTn>
                        </p:par>
                        <p:par>
                          <p:cTn id="15" fill="hold">
                            <p:stCondLst>
                              <p:cond delay="500"/>
                            </p:stCondLst>
                            <p:childTnLst>
                              <p:par>
                                <p:cTn id="16" presetID="12" presetClass="entr" presetSubtype="4" fill="hold" grpId="0" nodeType="afterEffect">
                                  <p:stCondLst>
                                    <p:cond delay="0"/>
                                  </p:stCondLst>
                                  <p:childTnLst>
                                    <p:set>
                                      <p:cBhvr>
                                        <p:cTn id="17" dur="1" fill="hold">
                                          <p:stCondLst>
                                            <p:cond delay="0"/>
                                          </p:stCondLst>
                                        </p:cTn>
                                        <p:tgtEl>
                                          <p:spTgt spid="30"/>
                                        </p:tgtEl>
                                        <p:attrNameLst>
                                          <p:attrName>style.visibility</p:attrName>
                                        </p:attrNameLst>
                                      </p:cBhvr>
                                      <p:to>
                                        <p:strVal val="visible"/>
                                      </p:to>
                                    </p:set>
                                    <p:animEffect transition="in" filter="slide(fromBottom)">
                                      <p:cBhvr>
                                        <p:cTn id="18"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3" grpId="0" bldLvl="0" animBg="1"/>
      <p:bldP spid="30"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半闭框 1"/>
          <p:cNvSpPr/>
          <p:nvPr/>
        </p:nvSpPr>
        <p:spPr>
          <a:xfrm rot="16200000" flipH="1">
            <a:off x="387475" y="1368001"/>
            <a:ext cx="1145176" cy="1362676"/>
          </a:xfrm>
          <a:prstGeom prst="halfFrame">
            <a:avLst>
              <a:gd name="adj1" fmla="val 13836"/>
              <a:gd name="adj2" fmla="val 15207"/>
            </a:avLst>
          </a:prstGeom>
          <a:solidFill>
            <a:srgbClr val="01988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cs typeface="+mn-ea"/>
              <a:sym typeface="+mn-lt"/>
            </a:endParaRPr>
          </a:p>
        </p:txBody>
      </p:sp>
      <p:sp>
        <p:nvSpPr>
          <p:cNvPr id="3" name="半闭框 2"/>
          <p:cNvSpPr/>
          <p:nvPr/>
        </p:nvSpPr>
        <p:spPr>
          <a:xfrm rot="16200000" flipV="1">
            <a:off x="4940250" y="4342835"/>
            <a:ext cx="1145175" cy="1362674"/>
          </a:xfrm>
          <a:prstGeom prst="halfFrame">
            <a:avLst>
              <a:gd name="adj1" fmla="val 13836"/>
              <a:gd name="adj2" fmla="val 15207"/>
            </a:avLst>
          </a:prstGeom>
          <a:solidFill>
            <a:srgbClr val="01988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cs typeface="+mn-ea"/>
              <a:sym typeface="+mn-lt"/>
            </a:endParaRPr>
          </a:p>
        </p:txBody>
      </p:sp>
      <p:grpSp>
        <p:nvGrpSpPr>
          <p:cNvPr id="6" name="组合 67"/>
          <p:cNvGrpSpPr/>
          <p:nvPr/>
        </p:nvGrpSpPr>
        <p:grpSpPr>
          <a:xfrm rot="10800000">
            <a:off x="3" y="292085"/>
            <a:ext cx="4182251" cy="661923"/>
            <a:chOff x="6876257" y="212723"/>
            <a:chExt cx="1591097" cy="695325"/>
          </a:xfrm>
          <a:solidFill>
            <a:srgbClr val="01988F"/>
          </a:solidFill>
        </p:grpSpPr>
        <p:sp>
          <p:nvSpPr>
            <p:cNvPr id="7" name="矩形 9"/>
            <p:cNvSpPr/>
            <p:nvPr/>
          </p:nvSpPr>
          <p:spPr>
            <a:xfrm>
              <a:off x="6876257" y="419100"/>
              <a:ext cx="1591097" cy="488948"/>
            </a:xfrm>
            <a:custGeom>
              <a:avLst/>
              <a:gdLst/>
              <a:ahLst/>
              <a:cxnLst/>
              <a:rect l="l" t="t" r="r" b="b"/>
              <a:pathLst>
                <a:path w="144016" h="869444">
                  <a:moveTo>
                    <a:pt x="0" y="0"/>
                  </a:moveTo>
                  <a:lnTo>
                    <a:pt x="144016" y="0"/>
                  </a:lnTo>
                  <a:lnTo>
                    <a:pt x="144016" y="869444"/>
                  </a:lnTo>
                  <a:lnTo>
                    <a:pt x="0" y="869444"/>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rot="10800000">
              <a:off x="6876257" y="212723"/>
              <a:ext cx="1591097" cy="623247"/>
            </a:xfrm>
            <a:prstGeom prst="rect">
              <a:avLst/>
            </a:prstGeom>
            <a:grpFill/>
          </p:spPr>
          <p:txBody>
            <a:bodyPr wrap="square">
              <a:spAutoFit/>
            </a:bodyPr>
            <a:lstStyle/>
            <a:p>
              <a:r>
                <a:rPr lang="en-US" altLang="zh-CN" sz="2400" b="1" dirty="0">
                  <a:solidFill>
                    <a:schemeClr val="bg1"/>
                  </a:solidFill>
                  <a:latin typeface="方正字迹-典雅楷体简体" pitchFamily="2" charset="-122"/>
                  <a:ea typeface="方正字迹-典雅楷体简体" pitchFamily="2" charset="-122"/>
                </a:rPr>
                <a:t>03</a:t>
              </a:r>
              <a:r>
                <a:rPr lang="zh-CN" altLang="en-US" sz="2400" b="1" dirty="0">
                  <a:solidFill>
                    <a:schemeClr val="bg1"/>
                  </a:solidFill>
                  <a:latin typeface="方正字迹-典雅楷体简体" pitchFamily="2" charset="-122"/>
                  <a:ea typeface="方正字迹-典雅楷体简体" pitchFamily="2" charset="-122"/>
                </a:rPr>
                <a:t>投篮距离与防守距离</a:t>
              </a:r>
              <a:endParaRPr lang="zh-CN" altLang="en-US" sz="2400" b="1" dirty="0">
                <a:solidFill>
                  <a:schemeClr val="bg1"/>
                </a:solidFill>
                <a:latin typeface="方正字迹-典雅楷体简体" pitchFamily="2" charset="-122"/>
                <a:ea typeface="方正字迹-典雅楷体简体" pitchFamily="2" charset="-122"/>
              </a:endParaRPr>
            </a:p>
          </p:txBody>
        </p:sp>
      </p:grpSp>
      <p:sp>
        <p:nvSpPr>
          <p:cNvPr id="30" name="The vero eos et accusam eton justo fosduo dolores iso etoma jam rebum. Steot clita kuasd gubergren, nosotra sea takimata sanctus est loda orem ipsusit druamet. Lorem eso ipsum dolor sit amet, derasm consetetur sadipscing elitromas. Sedma diam dnie nonumy eirmod tempor invidunt utony the labore etodre dolore magna aliquyam desando frond iron lares in this greadon."/>
          <p:cNvSpPr txBox="1"/>
          <p:nvPr/>
        </p:nvSpPr>
        <p:spPr>
          <a:xfrm>
            <a:off x="6412699" y="1223298"/>
            <a:ext cx="5312980" cy="2605329"/>
          </a:xfrm>
          <a:prstGeom prst="rect">
            <a:avLst/>
          </a:prstGeom>
          <a:ln w="12700">
            <a:miter lim="400000"/>
          </a:ln>
        </p:spPr>
        <p:txBody>
          <a:bodyPr wrap="square" lIns="25400" tIns="25400" rIns="25400" bIns="25400">
            <a:spAutoFit/>
          </a:bodyPr>
          <a:lstStyle>
            <a:lvl1pPr>
              <a:defRPr sz="3000"/>
            </a:lvl1pPr>
          </a:lstStyle>
          <a:p>
            <a:pPr defTabSz="412750" hangingPunct="0">
              <a:lnSpc>
                <a:spcPct val="120000"/>
              </a:lnSpc>
            </a:pPr>
            <a:r>
              <a:rPr lang="zh-CN" altLang="en-US" sz="2000" kern="0" dirty="0">
                <a:solidFill>
                  <a:srgbClr val="0B0C11"/>
                </a:solidFill>
                <a:latin typeface="方正字迹-典雅楷体简体" pitchFamily="2" charset="-122"/>
                <a:ea typeface="方正字迹-典雅楷体简体" pitchFamily="2" charset="-122"/>
                <a:sym typeface="Century Gothic" panose="020B0502020202020204" pitchFamily="34" charset="0"/>
              </a:rPr>
              <a:t>做出投篮距离与防守距离的散点图可以看出，对于大部分数据，在三分线内的时候防守距离上限随投篮距离增大而增大。对于投篮距离较小而防守距离很大的情况，应当为快攻导致的防守球员失位，是进攻球员的绝佳机会。而对于大于</a:t>
            </a:r>
            <a:r>
              <a:rPr lang="en-US" altLang="zh-CN" sz="2000" kern="0" dirty="0">
                <a:solidFill>
                  <a:srgbClr val="0B0C11"/>
                </a:solidFill>
                <a:latin typeface="方正字迹-典雅楷体简体" pitchFamily="2" charset="-122"/>
                <a:ea typeface="方正字迹-典雅楷体简体" pitchFamily="2" charset="-122"/>
                <a:sym typeface="Century Gothic" panose="020B0502020202020204" pitchFamily="34" charset="0"/>
              </a:rPr>
              <a:t>30</a:t>
            </a:r>
            <a:r>
              <a:rPr lang="zh-CN" altLang="en-US" sz="2000" kern="0" dirty="0">
                <a:solidFill>
                  <a:srgbClr val="0B0C11"/>
                </a:solidFill>
                <a:latin typeface="方正字迹-典雅楷体简体" pitchFamily="2" charset="-122"/>
                <a:ea typeface="方正字迹-典雅楷体简体" pitchFamily="2" charset="-122"/>
                <a:sym typeface="Century Gothic" panose="020B0502020202020204" pitchFamily="34" charset="0"/>
              </a:rPr>
              <a:t>英尺的投篮，数据总量较小，数据分布无明显规律。</a:t>
            </a:r>
            <a:endParaRPr lang="zh-CN" altLang="en-US" sz="2000" kern="0" dirty="0">
              <a:solidFill>
                <a:srgbClr val="0B0C11"/>
              </a:solidFill>
              <a:latin typeface="方正字迹-典雅楷体简体" pitchFamily="2" charset="-122"/>
              <a:ea typeface="方正字迹-典雅楷体简体" pitchFamily="2" charset="-122"/>
              <a:sym typeface="Century Gothic" panose="020B0502020202020204" pitchFamily="34" charset="0"/>
            </a:endParaRPr>
          </a:p>
        </p:txBody>
      </p:sp>
      <p:sp>
        <p:nvSpPr>
          <p:cNvPr id="11" name="矩形 10"/>
          <p:cNvSpPr/>
          <p:nvPr/>
        </p:nvSpPr>
        <p:spPr>
          <a:xfrm>
            <a:off x="9194613" y="6187441"/>
            <a:ext cx="2997387" cy="670559"/>
          </a:xfrm>
          <a:prstGeom prst="rect">
            <a:avLst/>
          </a:prstGeom>
          <a:solidFill>
            <a:srgbClr val="0198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descr="标志与中英文校名组合规范_左右（反白，在深色背景下使用）.png"/>
          <p:cNvPicPr>
            <a:picLocks noChangeAspect="1"/>
          </p:cNvPicPr>
          <p:nvPr/>
        </p:nvPicPr>
        <p:blipFill>
          <a:blip r:embed="rId1" cstate="print"/>
          <a:stretch>
            <a:fillRect/>
          </a:stretch>
        </p:blipFill>
        <p:spPr>
          <a:xfrm>
            <a:off x="9723120" y="6253026"/>
            <a:ext cx="2147657" cy="604974"/>
          </a:xfrm>
          <a:prstGeom prst="rect">
            <a:avLst/>
          </a:prstGeom>
        </p:spPr>
      </p:pic>
      <p:pic>
        <p:nvPicPr>
          <p:cNvPr id="5" name="图片 4"/>
          <p:cNvPicPr>
            <a:picLocks noChangeAspect="1"/>
          </p:cNvPicPr>
          <p:nvPr/>
        </p:nvPicPr>
        <p:blipFill>
          <a:blip r:embed="rId2"/>
          <a:stretch>
            <a:fillRect/>
          </a:stretch>
        </p:blipFill>
        <p:spPr>
          <a:xfrm>
            <a:off x="812414" y="1890556"/>
            <a:ext cx="4700423" cy="3133616"/>
          </a:xfrm>
          <a:prstGeom prst="rect">
            <a:avLst/>
          </a:prstGeom>
        </p:spPr>
      </p:pic>
    </p:spTree>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500" fill="hold"/>
                                        <p:tgtEl>
                                          <p:spTgt spid="3"/>
                                        </p:tgtEl>
                                        <p:attrNameLst>
                                          <p:attrName>ppt_w</p:attrName>
                                        </p:attrNameLst>
                                      </p:cBhvr>
                                      <p:tavLst>
                                        <p:tav tm="0">
                                          <p:val>
                                            <p:fltVal val="0"/>
                                          </p:val>
                                        </p:tav>
                                        <p:tav tm="100000">
                                          <p:val>
                                            <p:strVal val="#ppt_w"/>
                                          </p:val>
                                        </p:tav>
                                      </p:tavLst>
                                    </p:anim>
                                    <p:anim calcmode="lin" valueType="num">
                                      <p:cBhvr>
                                        <p:cTn id="13" dur="500" fill="hold"/>
                                        <p:tgtEl>
                                          <p:spTgt spid="3"/>
                                        </p:tgtEl>
                                        <p:attrNameLst>
                                          <p:attrName>ppt_h</p:attrName>
                                        </p:attrNameLst>
                                      </p:cBhvr>
                                      <p:tavLst>
                                        <p:tav tm="0">
                                          <p:val>
                                            <p:fltVal val="0"/>
                                          </p:val>
                                        </p:tav>
                                        <p:tav tm="100000">
                                          <p:val>
                                            <p:strVal val="#ppt_h"/>
                                          </p:val>
                                        </p:tav>
                                      </p:tavLst>
                                    </p:anim>
                                    <p:animEffect transition="in" filter="fade">
                                      <p:cBhvr>
                                        <p:cTn id="14" dur="500"/>
                                        <p:tgtEl>
                                          <p:spTgt spid="3"/>
                                        </p:tgtEl>
                                      </p:cBhvr>
                                    </p:animEffect>
                                  </p:childTnLst>
                                </p:cTn>
                              </p:par>
                            </p:childTnLst>
                          </p:cTn>
                        </p:par>
                        <p:par>
                          <p:cTn id="15" fill="hold">
                            <p:stCondLst>
                              <p:cond delay="500"/>
                            </p:stCondLst>
                            <p:childTnLst>
                              <p:par>
                                <p:cTn id="16" presetID="12" presetClass="entr" presetSubtype="4" fill="hold" grpId="0" nodeType="afterEffect">
                                  <p:stCondLst>
                                    <p:cond delay="0"/>
                                  </p:stCondLst>
                                  <p:childTnLst>
                                    <p:set>
                                      <p:cBhvr>
                                        <p:cTn id="17" dur="1" fill="hold">
                                          <p:stCondLst>
                                            <p:cond delay="0"/>
                                          </p:stCondLst>
                                        </p:cTn>
                                        <p:tgtEl>
                                          <p:spTgt spid="30"/>
                                        </p:tgtEl>
                                        <p:attrNameLst>
                                          <p:attrName>style.visibility</p:attrName>
                                        </p:attrNameLst>
                                      </p:cBhvr>
                                      <p:to>
                                        <p:strVal val="visible"/>
                                      </p:to>
                                    </p:set>
                                    <p:animEffect transition="in" filter="slide(fromBottom)">
                                      <p:cBhvr>
                                        <p:cTn id="18"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3" grpId="0" bldLvl="0" animBg="1"/>
      <p:bldP spid="30"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 name="Shape 21"/>
          <p:cNvCxnSpPr>
            <a:cxnSpLocks noChangeShapeType="1"/>
          </p:cNvCxnSpPr>
          <p:nvPr/>
        </p:nvCxnSpPr>
        <p:spPr bwMode="auto">
          <a:xfrm rot="5400000">
            <a:off x="3432417" y="5304493"/>
            <a:ext cx="367024" cy="1694619"/>
          </a:xfrm>
          <a:prstGeom prst="bentConnector2">
            <a:avLst/>
          </a:prstGeom>
          <a:noFill/>
          <a:ln w="9525">
            <a:solidFill>
              <a:srgbClr val="01988F"/>
            </a:solidFill>
            <a:miter lim="800000"/>
            <a:tailEnd type="oval" w="med" len="med"/>
          </a:ln>
          <a:extLst>
            <a:ext uri="{909E8E84-426E-40DD-AFC4-6F175D3DCCD1}">
              <a14:hiddenFill xmlns:a14="http://schemas.microsoft.com/office/drawing/2010/main">
                <a:noFill/>
              </a14:hiddenFill>
            </a:ext>
          </a:extLst>
        </p:spPr>
      </p:cxnSp>
      <p:cxnSp>
        <p:nvCxnSpPr>
          <p:cNvPr id="19" name="Shape 11"/>
          <p:cNvCxnSpPr>
            <a:cxnSpLocks noChangeShapeType="1"/>
          </p:cNvCxnSpPr>
          <p:nvPr/>
        </p:nvCxnSpPr>
        <p:spPr bwMode="auto">
          <a:xfrm rot="16200000" flipV="1">
            <a:off x="3366916" y="625511"/>
            <a:ext cx="365591" cy="1694619"/>
          </a:xfrm>
          <a:prstGeom prst="bentConnector2">
            <a:avLst/>
          </a:prstGeom>
          <a:noFill/>
          <a:ln w="9525">
            <a:solidFill>
              <a:schemeClr val="bg1"/>
            </a:solidFill>
            <a:miter lim="800000"/>
            <a:tailEnd type="oval" w="med" len="med"/>
          </a:ln>
          <a:extLst>
            <a:ext uri="{909E8E84-426E-40DD-AFC4-6F175D3DCCD1}">
              <a14:hiddenFill xmlns:a14="http://schemas.microsoft.com/office/drawing/2010/main">
                <a:noFill/>
              </a14:hiddenFill>
            </a:ext>
          </a:extLst>
        </p:spPr>
      </p:cxnSp>
      <p:cxnSp>
        <p:nvCxnSpPr>
          <p:cNvPr id="20" name="Shape 16"/>
          <p:cNvCxnSpPr>
            <a:cxnSpLocks noChangeShapeType="1"/>
          </p:cNvCxnSpPr>
          <p:nvPr/>
        </p:nvCxnSpPr>
        <p:spPr bwMode="auto">
          <a:xfrm rot="5400000" flipH="1" flipV="1">
            <a:off x="8376768" y="548819"/>
            <a:ext cx="365591" cy="1784942"/>
          </a:xfrm>
          <a:prstGeom prst="bentConnector2">
            <a:avLst/>
          </a:prstGeom>
          <a:noFill/>
          <a:ln w="9525">
            <a:solidFill>
              <a:schemeClr val="bg1"/>
            </a:solidFill>
            <a:miter lim="800000"/>
            <a:tailEnd type="oval" w="med" len="med"/>
          </a:ln>
          <a:extLst>
            <a:ext uri="{909E8E84-426E-40DD-AFC4-6F175D3DCCD1}">
              <a14:hiddenFill xmlns:a14="http://schemas.microsoft.com/office/drawing/2010/main">
                <a:noFill/>
              </a14:hiddenFill>
            </a:ext>
          </a:extLst>
        </p:spPr>
      </p:cxnSp>
      <p:grpSp>
        <p:nvGrpSpPr>
          <p:cNvPr id="29" name="组合 23" descr="e7d195523061f1c0deeec63e560781cfd59afb0ea006f2a87ABB68BF51EA6619813959095094C18C62A12F549504892A4AAA8C1554C6663626E05CA27F281A14E6983772AFC3FB97135759321DEA3D705820548C6D5B558C0521F46394056E5E035604ECCCC00DD78A9AA804791388603F96FBF43657DF4FEF4AB50DB393992D580251FD0C6390BB9C5839827A14A338"/>
          <p:cNvGrpSpPr/>
          <p:nvPr/>
        </p:nvGrpSpPr>
        <p:grpSpPr>
          <a:xfrm>
            <a:off x="9355356" y="1014685"/>
            <a:ext cx="2836644" cy="1487452"/>
            <a:chOff x="2389883" y="2551285"/>
            <a:chExt cx="2989712" cy="1012715"/>
          </a:xfrm>
        </p:grpSpPr>
        <p:sp>
          <p:nvSpPr>
            <p:cNvPr id="30" name="Rectangle 42"/>
            <p:cNvSpPr/>
            <p:nvPr/>
          </p:nvSpPr>
          <p:spPr>
            <a:xfrm flipH="1">
              <a:off x="2389883" y="2974347"/>
              <a:ext cx="2989712" cy="589653"/>
            </a:xfrm>
            <a:prstGeom prst="rect">
              <a:avLst/>
            </a:prstGeom>
            <a:noFill/>
            <a:ln w="12700" cap="flat" cmpd="sng" algn="ctr">
              <a:noFill/>
              <a:prstDash val="solid"/>
            </a:ln>
            <a:effectLst/>
          </p:spPr>
          <p:txBody>
            <a:bodyPr lIns="91440" tIns="0" rIns="91440" bIns="0" rtlCol="0" anchor="t"/>
            <a:lstStyle/>
            <a:p>
              <a:pPr algn="ctr">
                <a:lnSpc>
                  <a:spcPct val="150000"/>
                </a:lnSpc>
              </a:pPr>
              <a:r>
                <a:rPr lang="zh-CN" altLang="en-US" kern="0" dirty="0">
                  <a:solidFill>
                    <a:schemeClr val="bg1"/>
                  </a:solidFill>
                  <a:latin typeface="方正字迹-典雅楷体简体" pitchFamily="2" charset="-122"/>
                  <a:ea typeface="方正字迹-典雅楷体简体" pitchFamily="2" charset="-122"/>
                  <a:cs typeface="Arial" panose="020B0604020202020204" pitchFamily="34" charset="0"/>
                </a:rPr>
                <a:t>请输入内容请输入内容</a:t>
              </a:r>
              <a:endParaRPr lang="en-US" altLang="zh-CN" kern="0" dirty="0">
                <a:solidFill>
                  <a:schemeClr val="bg1"/>
                </a:solidFill>
                <a:latin typeface="方正字迹-典雅楷体简体" pitchFamily="2" charset="-122"/>
                <a:ea typeface="方正字迹-典雅楷体简体" pitchFamily="2" charset="-122"/>
                <a:cs typeface="Arial" panose="020B0604020202020204" pitchFamily="34" charset="0"/>
              </a:endParaRPr>
            </a:p>
            <a:p>
              <a:pPr algn="ctr">
                <a:lnSpc>
                  <a:spcPct val="150000"/>
                </a:lnSpc>
              </a:pPr>
              <a:r>
                <a:rPr lang="zh-CN" altLang="en-US" kern="0" dirty="0">
                  <a:solidFill>
                    <a:schemeClr val="bg1"/>
                  </a:solidFill>
                  <a:latin typeface="方正字迹-典雅楷体简体" pitchFamily="2" charset="-122"/>
                  <a:ea typeface="方正字迹-典雅楷体简体" pitchFamily="2" charset="-122"/>
                  <a:cs typeface="Arial" panose="020B0604020202020204" pitchFamily="34" charset="0"/>
                </a:rPr>
                <a:t>请输入内容请输入内容</a:t>
              </a:r>
              <a:endParaRPr lang="en-US" altLang="zh-CN" kern="0" dirty="0">
                <a:solidFill>
                  <a:schemeClr val="bg1"/>
                </a:solidFill>
                <a:latin typeface="方正字迹-典雅楷体简体" pitchFamily="2" charset="-122"/>
                <a:ea typeface="方正字迹-典雅楷体简体" pitchFamily="2" charset="-122"/>
                <a:cs typeface="Arial" panose="020B0604020202020204" pitchFamily="34" charset="0"/>
              </a:endParaRPr>
            </a:p>
            <a:p>
              <a:pPr algn="ctr">
                <a:lnSpc>
                  <a:spcPct val="150000"/>
                </a:lnSpc>
              </a:pPr>
              <a:r>
                <a:rPr lang="zh-CN" altLang="en-US" kern="0" dirty="0">
                  <a:solidFill>
                    <a:schemeClr val="bg1"/>
                  </a:solidFill>
                  <a:latin typeface="方正字迹-典雅楷体简体" pitchFamily="2" charset="-122"/>
                  <a:ea typeface="方正字迹-典雅楷体简体" pitchFamily="2" charset="-122"/>
                  <a:cs typeface="Arial" panose="020B0604020202020204" pitchFamily="34" charset="0"/>
                </a:rPr>
                <a:t>请输入内容请输入内容</a:t>
              </a:r>
              <a:endParaRPr lang="en-US" altLang="zh-CN" kern="0" dirty="0">
                <a:solidFill>
                  <a:schemeClr val="bg1"/>
                </a:solidFill>
                <a:latin typeface="方正字迹-典雅楷体简体" pitchFamily="2" charset="-122"/>
                <a:ea typeface="方正字迹-典雅楷体简体" pitchFamily="2" charset="-122"/>
                <a:cs typeface="Arial" panose="020B0604020202020204" pitchFamily="34" charset="0"/>
              </a:endParaRPr>
            </a:p>
            <a:p>
              <a:pPr algn="ctr">
                <a:lnSpc>
                  <a:spcPct val="150000"/>
                </a:lnSpc>
              </a:pPr>
              <a:endParaRPr lang="en-US" altLang="zh-CN" sz="1500" kern="0"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endParaRPr>
            </a:p>
            <a:p>
              <a:pPr algn="ctr">
                <a:lnSpc>
                  <a:spcPct val="150000"/>
                </a:lnSpc>
              </a:pPr>
              <a:endParaRPr lang="en-US" sz="1500" kern="0"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1" name="Rectangle 42"/>
            <p:cNvSpPr/>
            <p:nvPr/>
          </p:nvSpPr>
          <p:spPr>
            <a:xfrm flipH="1">
              <a:off x="2736435" y="2551285"/>
              <a:ext cx="2371602" cy="387851"/>
            </a:xfrm>
            <a:prstGeom prst="rect">
              <a:avLst/>
            </a:prstGeom>
            <a:noFill/>
            <a:ln w="12700" cap="flat" cmpd="sng" algn="ctr">
              <a:noFill/>
              <a:prstDash val="solid"/>
            </a:ln>
            <a:effectLst/>
          </p:spPr>
          <p:txBody>
            <a:bodyPr lIns="91440" tIns="0" rIns="91440" bIns="0" rtlCol="0" anchor="t"/>
            <a:lstStyle/>
            <a:p>
              <a:pPr algn="ctr">
                <a:lnSpc>
                  <a:spcPct val="150000"/>
                </a:lnSpc>
              </a:pPr>
              <a:r>
                <a:rPr lang="zh-CN" altLang="en-US" sz="2600" b="1" dirty="0">
                  <a:solidFill>
                    <a:schemeClr val="bg1"/>
                  </a:solidFill>
                  <a:latin typeface="方正字迹-典雅楷体简体" pitchFamily="2" charset="-122"/>
                  <a:ea typeface="方正字迹-典雅楷体简体" pitchFamily="2" charset="-122"/>
                  <a:cs typeface="Arial" panose="020B0604020202020204" pitchFamily="34" charset="0"/>
                </a:rPr>
                <a:t>此处添加文字</a:t>
              </a:r>
              <a:endParaRPr lang="zh-CN" altLang="en-US" sz="2600" b="1" dirty="0">
                <a:solidFill>
                  <a:schemeClr val="bg1"/>
                </a:solidFill>
                <a:latin typeface="方正字迹-典雅楷体简体" pitchFamily="2" charset="-122"/>
                <a:ea typeface="方正字迹-典雅楷体简体" pitchFamily="2" charset="-122"/>
                <a:cs typeface="Arial" panose="020B0604020202020204" pitchFamily="34" charset="0"/>
              </a:endParaRPr>
            </a:p>
          </p:txBody>
        </p:sp>
      </p:grpSp>
      <p:pic>
        <p:nvPicPr>
          <p:cNvPr id="41" name="图片 40" descr="标志与中英文校名组合规范_左右（反白，在深色背景下使用）.png"/>
          <p:cNvPicPr>
            <a:picLocks noChangeAspect="1"/>
          </p:cNvPicPr>
          <p:nvPr/>
        </p:nvPicPr>
        <p:blipFill>
          <a:blip r:embed="rId1" cstate="print"/>
          <a:stretch>
            <a:fillRect/>
          </a:stretch>
        </p:blipFill>
        <p:spPr>
          <a:xfrm>
            <a:off x="9239620" y="173420"/>
            <a:ext cx="2399624" cy="675950"/>
          </a:xfrm>
          <a:prstGeom prst="rect">
            <a:avLst/>
          </a:prstGeom>
        </p:spPr>
      </p:pic>
      <p:pic>
        <p:nvPicPr>
          <p:cNvPr id="2" name="图片 1"/>
          <p:cNvPicPr>
            <a:picLocks noChangeAspect="1"/>
          </p:cNvPicPr>
          <p:nvPr/>
        </p:nvPicPr>
        <p:blipFill>
          <a:blip r:embed="rId2"/>
          <a:stretch>
            <a:fillRect/>
          </a:stretch>
        </p:blipFill>
        <p:spPr>
          <a:xfrm>
            <a:off x="0" y="-32385"/>
            <a:ext cx="5944870" cy="6922770"/>
          </a:xfrm>
          <a:prstGeom prst="rect">
            <a:avLst/>
          </a:prstGeom>
        </p:spPr>
      </p:pic>
      <p:pic>
        <p:nvPicPr>
          <p:cNvPr id="3" name="图片 2"/>
          <p:cNvPicPr>
            <a:picLocks noChangeAspect="1"/>
          </p:cNvPicPr>
          <p:nvPr/>
        </p:nvPicPr>
        <p:blipFill>
          <a:blip r:embed="rId3"/>
          <a:stretch>
            <a:fillRect/>
          </a:stretch>
        </p:blipFill>
        <p:spPr>
          <a:xfrm>
            <a:off x="5975985" y="-112395"/>
            <a:ext cx="6059805" cy="7018655"/>
          </a:xfrm>
          <a:prstGeom prst="rect">
            <a:avLst/>
          </a:prstGeom>
        </p:spPr>
      </p:pic>
      <p:sp>
        <p:nvSpPr>
          <p:cNvPr id="4" name="文本框 3"/>
          <p:cNvSpPr txBox="1"/>
          <p:nvPr/>
        </p:nvSpPr>
        <p:spPr>
          <a:xfrm>
            <a:off x="506730" y="4401820"/>
            <a:ext cx="5010150" cy="2306955"/>
          </a:xfrm>
          <a:prstGeom prst="rect">
            <a:avLst/>
          </a:prstGeom>
          <a:noFill/>
        </p:spPr>
        <p:txBody>
          <a:bodyPr wrap="square" rtlCol="0">
            <a:spAutoFit/>
          </a:bodyPr>
          <a:lstStyle/>
          <a:p>
            <a:r>
              <a:rPr lang="zh-CN" altLang="en-US"/>
              <a:t>利用</a:t>
            </a:r>
            <a:r>
              <a:rPr lang="en-US" altLang="zh-CN"/>
              <a:t>shot_clock</a:t>
            </a:r>
            <a:r>
              <a:rPr lang="zh-CN" altLang="en-US"/>
              <a:t>这组数据做出进攻时间分布的图（根据规则，进攻方在24秒内必须投篮，并且球必须触及篮框，否则即违例）。可以看出攻击时间大多集中在</a:t>
            </a:r>
            <a:r>
              <a:rPr lang="en-US" altLang="zh-CN"/>
              <a:t>10</a:t>
            </a:r>
            <a:r>
              <a:rPr lang="zh-CN" altLang="en-US"/>
              <a:t>到</a:t>
            </a:r>
            <a:r>
              <a:rPr lang="en-US" altLang="zh-CN"/>
              <a:t>15</a:t>
            </a:r>
            <a:r>
              <a:rPr lang="zh-CN" altLang="en-US"/>
              <a:t>秒之间，而最后出现峰值是由二次进攻引起的（进攻方球员出手未进时，进攻方摘下前场篮板补篮，或者摘下前场篮板重新组织进攻的行为。进攻方得球进行二次进攻时，进攻时间由24秒改为14秒）</a:t>
            </a:r>
            <a:endParaRPr lang="zh-CN" altLang="en-US"/>
          </a:p>
        </p:txBody>
      </p:sp>
      <p:sp>
        <p:nvSpPr>
          <p:cNvPr id="6" name="文本框 5"/>
          <p:cNvSpPr txBox="1"/>
          <p:nvPr/>
        </p:nvSpPr>
        <p:spPr>
          <a:xfrm>
            <a:off x="6988175" y="4795520"/>
            <a:ext cx="4564380" cy="1753235"/>
          </a:xfrm>
          <a:prstGeom prst="rect">
            <a:avLst/>
          </a:prstGeom>
          <a:noFill/>
        </p:spPr>
        <p:txBody>
          <a:bodyPr wrap="square" rtlCol="0">
            <a:spAutoFit/>
          </a:bodyPr>
          <a:lstStyle/>
          <a:p>
            <a:r>
              <a:rPr lang="zh-CN" altLang="en-US"/>
              <a:t>从运球次数的分布图可以看出，大多数投篮中运球次数不超过</a:t>
            </a:r>
            <a:r>
              <a:rPr lang="en-US" altLang="zh-CN"/>
              <a:t>5</a:t>
            </a:r>
            <a:r>
              <a:rPr lang="zh-CN" altLang="en-US"/>
              <a:t>次。</a:t>
            </a:r>
            <a:r>
              <a:rPr lang="zh-CN" altLang="en-US" dirty="0">
                <a:sym typeface="+mn-ea"/>
              </a:rPr>
              <a:t>投篮数与运球次数呈显著的负相关，其中绝大多数投篮前运球次数为</a:t>
            </a:r>
            <a:r>
              <a:rPr lang="en-US" altLang="zh-CN" dirty="0">
                <a:sym typeface="+mn-ea"/>
              </a:rPr>
              <a:t>0</a:t>
            </a:r>
            <a:r>
              <a:rPr lang="zh-CN" altLang="en-US" dirty="0">
                <a:sym typeface="+mn-ea"/>
              </a:rPr>
              <a:t>，这说明在</a:t>
            </a:r>
            <a:r>
              <a:rPr lang="en-US" altLang="zh-CN" dirty="0">
                <a:sym typeface="+mn-ea"/>
              </a:rPr>
              <a:t>NBA</a:t>
            </a:r>
            <a:r>
              <a:rPr lang="zh-CN" altLang="en-US" dirty="0">
                <a:sym typeface="+mn-ea"/>
              </a:rPr>
              <a:t>比赛中，球员更倾向于通过团队配合与传球完成得分，而不是单纯依靠球员的个人能力单打独斗。</a:t>
            </a:r>
            <a:endParaRPr lang="zh-CN" altLang="en-US"/>
          </a:p>
        </p:txBody>
      </p:sp>
    </p:spTree>
    <p:custDataLst>
      <p:tags r:id="rId4"/>
    </p:custDataLst>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anim calcmode="lin" valueType="num">
                                      <p:cBhvr>
                                        <p:cTn id="8" dur="1000" fill="hold"/>
                                        <p:tgtEl>
                                          <p:spTgt spid="19"/>
                                        </p:tgtEl>
                                        <p:attrNameLst>
                                          <p:attrName>ppt_x</p:attrName>
                                        </p:attrNameLst>
                                      </p:cBhvr>
                                      <p:tavLst>
                                        <p:tav tm="0">
                                          <p:val>
                                            <p:strVal val="#ppt_x"/>
                                          </p:val>
                                        </p:tav>
                                        <p:tav tm="100000">
                                          <p:val>
                                            <p:strVal val="#ppt_x"/>
                                          </p:val>
                                        </p:tav>
                                      </p:tavLst>
                                    </p:anim>
                                    <p:anim calcmode="lin" valueType="num">
                                      <p:cBhvr>
                                        <p:cTn id="9"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0"/>
                                        </p:tgtEl>
                                        <p:attrNameLst>
                                          <p:attrName>style.visibility</p:attrName>
                                        </p:attrNameLst>
                                      </p:cBhvr>
                                      <p:to>
                                        <p:strVal val="visible"/>
                                      </p:to>
                                    </p:set>
                                    <p:animEffect transition="in" filter="fade">
                                      <p:cBhvr>
                                        <p:cTn id="14" dur="1000"/>
                                        <p:tgtEl>
                                          <p:spTgt spid="20"/>
                                        </p:tgtEl>
                                      </p:cBhvr>
                                    </p:animEffect>
                                    <p:anim calcmode="lin" valueType="num">
                                      <p:cBhvr>
                                        <p:cTn id="15" dur="1000" fill="hold"/>
                                        <p:tgtEl>
                                          <p:spTgt spid="20"/>
                                        </p:tgtEl>
                                        <p:attrNameLst>
                                          <p:attrName>ppt_x</p:attrName>
                                        </p:attrNameLst>
                                      </p:cBhvr>
                                      <p:tavLst>
                                        <p:tav tm="0">
                                          <p:val>
                                            <p:strVal val="#ppt_x"/>
                                          </p:val>
                                        </p:tav>
                                        <p:tav tm="100000">
                                          <p:val>
                                            <p:strVal val="#ppt_x"/>
                                          </p:val>
                                        </p:tav>
                                      </p:tavLst>
                                    </p:anim>
                                    <p:anim calcmode="lin" valueType="num">
                                      <p:cBhvr>
                                        <p:cTn id="16" dur="1000" fill="hold"/>
                                        <p:tgtEl>
                                          <p:spTgt spid="20"/>
                                        </p:tgtEl>
                                        <p:attrNameLst>
                                          <p:attrName>ppt_y</p:attrName>
                                        </p:attrNameLst>
                                      </p:cBhvr>
                                      <p:tavLst>
                                        <p:tav tm="0">
                                          <p:val>
                                            <p:strVal val="#ppt_y+.1"/>
                                          </p:val>
                                        </p:tav>
                                        <p:tav tm="100000">
                                          <p:val>
                                            <p:strVal val="#ppt_y"/>
                                          </p:val>
                                        </p:tav>
                                      </p:tavLst>
                                    </p:anim>
                                  </p:childTnLst>
                                </p:cTn>
                              </p:par>
                            </p:childTnLst>
                          </p:cTn>
                        </p:par>
                        <p:par>
                          <p:cTn id="17" fill="hold">
                            <p:stCondLst>
                              <p:cond delay="1000"/>
                            </p:stCondLst>
                            <p:childTnLst>
                              <p:par>
                                <p:cTn id="18" presetID="10" presetClass="entr" presetSubtype="0" fill="hold" nodeType="afterEffect">
                                  <p:stCondLst>
                                    <p:cond delay="0"/>
                                  </p:stCondLst>
                                  <p:childTnLst>
                                    <p:set>
                                      <p:cBhvr>
                                        <p:cTn id="19" dur="1" fill="hold">
                                          <p:stCondLst>
                                            <p:cond delay="0"/>
                                          </p:stCondLst>
                                        </p:cTn>
                                        <p:tgtEl>
                                          <p:spTgt spid="29"/>
                                        </p:tgtEl>
                                        <p:attrNameLst>
                                          <p:attrName>style.visibility</p:attrName>
                                        </p:attrNameLst>
                                      </p:cBhvr>
                                      <p:to>
                                        <p:strVal val="visible"/>
                                      </p:to>
                                    </p:set>
                                    <p:animEffect transition="in" filter="fade">
                                      <p:cBhvr>
                                        <p:cTn id="20" dur="500"/>
                                        <p:tgtEl>
                                          <p:spTgt spid="29"/>
                                        </p:tgtEl>
                                      </p:cBhvr>
                                    </p:animEffect>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nodeType="click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1000"/>
                                        <p:tgtEl>
                                          <p:spTgt spid="18"/>
                                        </p:tgtEl>
                                      </p:cBhvr>
                                    </p:animEffect>
                                    <p:anim calcmode="lin" valueType="num">
                                      <p:cBhvr>
                                        <p:cTn id="26" dur="1000" fill="hold"/>
                                        <p:tgtEl>
                                          <p:spTgt spid="18"/>
                                        </p:tgtEl>
                                        <p:attrNameLst>
                                          <p:attrName>ppt_x</p:attrName>
                                        </p:attrNameLst>
                                      </p:cBhvr>
                                      <p:tavLst>
                                        <p:tav tm="0">
                                          <p:val>
                                            <p:strVal val="#ppt_x"/>
                                          </p:val>
                                        </p:tav>
                                        <p:tav tm="100000">
                                          <p:val>
                                            <p:strVal val="#ppt_x"/>
                                          </p:val>
                                        </p:tav>
                                      </p:tavLst>
                                    </p:anim>
                                    <p:anim calcmode="lin" valueType="num">
                                      <p:cBhvr>
                                        <p:cTn id="27"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 name="图片 40" descr="王放.jpg"/>
          <p:cNvPicPr>
            <a:picLocks noChangeAspect="1"/>
          </p:cNvPicPr>
          <p:nvPr/>
        </p:nvPicPr>
        <p:blipFill>
          <a:blip r:embed="rId1" cstate="print"/>
          <a:stretch>
            <a:fillRect/>
          </a:stretch>
        </p:blipFill>
        <p:spPr>
          <a:xfrm>
            <a:off x="8880308" y="-63064"/>
            <a:ext cx="3311692" cy="2016193"/>
          </a:xfrm>
          <a:prstGeom prst="rect">
            <a:avLst/>
          </a:prstGeom>
        </p:spPr>
      </p:pic>
      <p:sp>
        <p:nvSpPr>
          <p:cNvPr id="42" name="任意多边形 41"/>
          <p:cNvSpPr/>
          <p:nvPr/>
        </p:nvSpPr>
        <p:spPr>
          <a:xfrm>
            <a:off x="0" y="-214313"/>
            <a:ext cx="10907419" cy="2206855"/>
          </a:xfrm>
          <a:custGeom>
            <a:avLst/>
            <a:gdLst>
              <a:gd name="connsiteX0" fmla="*/ 0 w 6740404"/>
              <a:gd name="connsiteY0" fmla="*/ 0 h 1513115"/>
              <a:gd name="connsiteX1" fmla="*/ 6740404 w 6740404"/>
              <a:gd name="connsiteY1" fmla="*/ 0 h 1513115"/>
              <a:gd name="connsiteX2" fmla="*/ 6740404 w 6740404"/>
              <a:gd name="connsiteY2" fmla="*/ 1513115 h 1513115"/>
              <a:gd name="connsiteX3" fmla="*/ 0 w 6740404"/>
              <a:gd name="connsiteY3" fmla="*/ 1513115 h 1513115"/>
              <a:gd name="connsiteX4" fmla="*/ 0 w 6740404"/>
              <a:gd name="connsiteY4" fmla="*/ 0 h 1513115"/>
              <a:gd name="connsiteX0-1" fmla="*/ 0 w 6740404"/>
              <a:gd name="connsiteY0-2" fmla="*/ 0 h 1513115"/>
              <a:gd name="connsiteX1-3" fmla="*/ 6740404 w 6740404"/>
              <a:gd name="connsiteY1-4" fmla="*/ 0 h 1513115"/>
              <a:gd name="connsiteX2-5" fmla="*/ 5516267 w 6740404"/>
              <a:gd name="connsiteY2-6" fmla="*/ 1488908 h 1513115"/>
              <a:gd name="connsiteX3-7" fmla="*/ 0 w 6740404"/>
              <a:gd name="connsiteY3-8" fmla="*/ 1513115 h 1513115"/>
              <a:gd name="connsiteX4-9" fmla="*/ 0 w 6740404"/>
              <a:gd name="connsiteY4-10" fmla="*/ 0 h 151311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740404" h="1513115">
                <a:moveTo>
                  <a:pt x="0" y="0"/>
                </a:moveTo>
                <a:lnTo>
                  <a:pt x="6740404" y="0"/>
                </a:lnTo>
                <a:lnTo>
                  <a:pt x="5516267" y="1488908"/>
                </a:lnTo>
                <a:lnTo>
                  <a:pt x="0" y="1513115"/>
                </a:lnTo>
                <a:lnTo>
                  <a:pt x="0" y="0"/>
                </a:lnTo>
                <a:close/>
              </a:path>
            </a:pathLst>
          </a:custGeom>
          <a:solidFill>
            <a:srgbClr val="01988F"/>
          </a:solidFill>
          <a:ln>
            <a:no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zh-CN" altLang="en-US"/>
          </a:p>
        </p:txBody>
      </p:sp>
      <p:grpSp>
        <p:nvGrpSpPr>
          <p:cNvPr id="2" name="组合 5"/>
          <p:cNvGrpSpPr/>
          <p:nvPr/>
        </p:nvGrpSpPr>
        <p:grpSpPr>
          <a:xfrm>
            <a:off x="218495" y="183050"/>
            <a:ext cx="3149852" cy="1334476"/>
            <a:chOff x="576499" y="342955"/>
            <a:chExt cx="3149852" cy="986313"/>
          </a:xfrm>
        </p:grpSpPr>
        <p:sp>
          <p:nvSpPr>
            <p:cNvPr id="21" name="文本框 3"/>
            <p:cNvSpPr txBox="1"/>
            <p:nvPr/>
          </p:nvSpPr>
          <p:spPr>
            <a:xfrm>
              <a:off x="576499" y="342955"/>
              <a:ext cx="3149852" cy="923330"/>
            </a:xfrm>
            <a:prstGeom prst="rect">
              <a:avLst/>
            </a:prstGeom>
            <a:noFill/>
            <a:effectLst/>
          </p:spPr>
          <p:txBody>
            <a:bodyPr wrap="square" rtlCol="0">
              <a:spAutoFit/>
            </a:bodyPr>
            <a:lstStyle/>
            <a:p>
              <a:pPr algn="ctr"/>
              <a:r>
                <a:rPr lang="zh-CN" altLang="en-US" sz="5400" b="1" dirty="0">
                  <a:solidFill>
                    <a:schemeClr val="bg1"/>
                  </a:solidFill>
                  <a:latin typeface="方正字迹-典雅楷体简体" pitchFamily="2" charset="-122"/>
                  <a:ea typeface="方正字迹-典雅楷体简体" pitchFamily="2" charset="-122"/>
                </a:rPr>
                <a:t>目录</a:t>
              </a:r>
              <a:endParaRPr lang="zh-CN" altLang="en-US" sz="5400" b="1" dirty="0">
                <a:solidFill>
                  <a:schemeClr val="bg1"/>
                </a:solidFill>
                <a:latin typeface="方正字迹-典雅楷体简体" pitchFamily="2" charset="-122"/>
                <a:ea typeface="方正字迹-典雅楷体简体" pitchFamily="2" charset="-122"/>
              </a:endParaRPr>
            </a:p>
          </p:txBody>
        </p:sp>
        <p:sp>
          <p:nvSpPr>
            <p:cNvPr id="22" name="矩形 21"/>
            <p:cNvSpPr/>
            <p:nvPr/>
          </p:nvSpPr>
          <p:spPr>
            <a:xfrm>
              <a:off x="1421898" y="976677"/>
              <a:ext cx="1459054" cy="352591"/>
            </a:xfrm>
            <a:prstGeom prst="rect">
              <a:avLst/>
            </a:prstGeom>
            <a:noFill/>
          </p:spPr>
          <p:txBody>
            <a:bodyPr wrap="none">
              <a:spAutoFit/>
            </a:bodyPr>
            <a:lstStyle/>
            <a:p>
              <a:pPr lvl="0" algn="ctr"/>
              <a:r>
                <a:rPr lang="en-US" altLang="zh-CN" sz="2500" b="1" dirty="0">
                  <a:solidFill>
                    <a:schemeClr val="bg1"/>
                  </a:solidFill>
                  <a:latin typeface="方正字迹-典雅楷体简体" pitchFamily="2" charset="-122"/>
                  <a:ea typeface="方正字迹-典雅楷体简体" pitchFamily="2" charset="-122"/>
                  <a:sym typeface="Arial" panose="020B0604020202020204" pitchFamily="34" charset="0"/>
                </a:rPr>
                <a:t>CONTENTS</a:t>
              </a:r>
              <a:endParaRPr lang="en-US" altLang="zh-CN" sz="2500" b="1" dirty="0">
                <a:solidFill>
                  <a:schemeClr val="bg1"/>
                </a:solidFill>
                <a:latin typeface="方正字迹-典雅楷体简体" pitchFamily="2" charset="-122"/>
                <a:ea typeface="方正字迹-典雅楷体简体" pitchFamily="2" charset="-122"/>
                <a:sym typeface="Arial" panose="020B0604020202020204" pitchFamily="34" charset="0"/>
              </a:endParaRPr>
            </a:p>
          </p:txBody>
        </p:sp>
      </p:grpSp>
      <p:sp>
        <p:nvSpPr>
          <p:cNvPr id="23" name="矩形 22"/>
          <p:cNvSpPr/>
          <p:nvPr/>
        </p:nvSpPr>
        <p:spPr>
          <a:xfrm>
            <a:off x="1471716" y="2288238"/>
            <a:ext cx="642025" cy="642025"/>
          </a:xfrm>
          <a:prstGeom prst="rect">
            <a:avLst/>
          </a:prstGeom>
          <a:solidFill>
            <a:srgbClr val="01988F"/>
          </a:solidFill>
          <a:ln>
            <a:no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altLang="zh-CN" dirty="0"/>
              <a:t>01</a:t>
            </a:r>
            <a:endParaRPr lang="zh-CN" altLang="en-US" dirty="0"/>
          </a:p>
        </p:txBody>
      </p:sp>
      <p:sp>
        <p:nvSpPr>
          <p:cNvPr id="24" name="矩形 23"/>
          <p:cNvSpPr/>
          <p:nvPr/>
        </p:nvSpPr>
        <p:spPr>
          <a:xfrm>
            <a:off x="1471715" y="3400227"/>
            <a:ext cx="642025" cy="642025"/>
          </a:xfrm>
          <a:prstGeom prst="rect">
            <a:avLst/>
          </a:prstGeom>
          <a:solidFill>
            <a:srgbClr val="01988F"/>
          </a:solidFill>
          <a:ln>
            <a:no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altLang="zh-CN" dirty="0"/>
              <a:t>02</a:t>
            </a:r>
            <a:endParaRPr lang="zh-CN" altLang="en-US" dirty="0"/>
          </a:p>
        </p:txBody>
      </p:sp>
      <p:sp>
        <p:nvSpPr>
          <p:cNvPr id="25" name="矩形 24"/>
          <p:cNvSpPr/>
          <p:nvPr/>
        </p:nvSpPr>
        <p:spPr>
          <a:xfrm>
            <a:off x="1471716" y="4522235"/>
            <a:ext cx="642025" cy="642025"/>
          </a:xfrm>
          <a:prstGeom prst="rect">
            <a:avLst/>
          </a:prstGeom>
          <a:solidFill>
            <a:srgbClr val="01988F"/>
          </a:solidFill>
          <a:ln>
            <a:no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altLang="zh-CN" dirty="0"/>
              <a:t>03</a:t>
            </a:r>
            <a:endParaRPr lang="zh-CN" altLang="en-US" dirty="0"/>
          </a:p>
        </p:txBody>
      </p:sp>
      <p:sp>
        <p:nvSpPr>
          <p:cNvPr id="27" name="文本框 13"/>
          <p:cNvSpPr txBox="1"/>
          <p:nvPr/>
        </p:nvSpPr>
        <p:spPr>
          <a:xfrm>
            <a:off x="2245480" y="2337376"/>
            <a:ext cx="4155639" cy="523218"/>
          </a:xfrm>
          <a:prstGeom prst="rect">
            <a:avLst/>
          </a:prstGeom>
          <a:noFill/>
        </p:spPr>
        <p:txBody>
          <a:bodyPr wrap="square" lIns="91438" tIns="45719" rIns="91438" bIns="45719" rtlCol="0">
            <a:spAutoFit/>
          </a:bodyPr>
          <a:lstStyle/>
          <a:p>
            <a:r>
              <a:rPr lang="zh-CN" altLang="en-US" sz="2800" dirty="0">
                <a:latin typeface="微软雅黑" panose="020B0503020204020204" pitchFamily="34" charset="-122"/>
                <a:ea typeface="微软雅黑" panose="020B0503020204020204" pitchFamily="34" charset="-122"/>
                <a:cs typeface="Segoe UI" panose="020B0502040204020203" pitchFamily="34" charset="0"/>
              </a:rPr>
              <a:t>问题分析与数据预处理</a:t>
            </a:r>
            <a:endParaRPr lang="zh-CN" altLang="en-US" sz="2800" dirty="0">
              <a:latin typeface="微软雅黑" panose="020B0503020204020204" pitchFamily="34" charset="-122"/>
              <a:ea typeface="微软雅黑" panose="020B0503020204020204" pitchFamily="34" charset="-122"/>
              <a:cs typeface="Segoe UI" panose="020B0502040204020203" pitchFamily="34" charset="0"/>
            </a:endParaRPr>
          </a:p>
        </p:txBody>
      </p:sp>
      <p:sp>
        <p:nvSpPr>
          <p:cNvPr id="29" name="文本框 15"/>
          <p:cNvSpPr txBox="1"/>
          <p:nvPr/>
        </p:nvSpPr>
        <p:spPr>
          <a:xfrm>
            <a:off x="2245480" y="4398783"/>
            <a:ext cx="4155639" cy="954105"/>
          </a:xfrm>
          <a:prstGeom prst="rect">
            <a:avLst/>
          </a:prstGeom>
          <a:noFill/>
        </p:spPr>
        <p:txBody>
          <a:bodyPr wrap="square" lIns="91438" tIns="45719" rIns="91438" bIns="45719" rtlCol="0">
            <a:spAutoFit/>
          </a:bodyPr>
          <a:lstStyle/>
          <a:p>
            <a:r>
              <a:rPr lang="zh-CN" altLang="en-US" sz="2800" dirty="0">
                <a:latin typeface="微软雅黑" panose="020B0503020204020204" pitchFamily="34" charset="-122"/>
                <a:ea typeface="微软雅黑" panose="020B0503020204020204" pitchFamily="34" charset="-122"/>
                <a:cs typeface="Segoe UI" panose="020B0502040204020203" pitchFamily="34" charset="0"/>
              </a:rPr>
              <a:t>在不同条件下球员的投篮选择</a:t>
            </a:r>
            <a:endParaRPr lang="zh-CN" altLang="en-US" sz="2800" dirty="0">
              <a:latin typeface="微软雅黑" panose="020B0503020204020204" pitchFamily="34" charset="-122"/>
              <a:ea typeface="微软雅黑" panose="020B0503020204020204" pitchFamily="34" charset="-122"/>
              <a:cs typeface="Segoe UI" panose="020B0502040204020203" pitchFamily="34" charset="0"/>
            </a:endParaRPr>
          </a:p>
        </p:txBody>
      </p:sp>
      <p:sp>
        <p:nvSpPr>
          <p:cNvPr id="31" name="文本框 19"/>
          <p:cNvSpPr txBox="1"/>
          <p:nvPr/>
        </p:nvSpPr>
        <p:spPr>
          <a:xfrm>
            <a:off x="2245480" y="3459630"/>
            <a:ext cx="3093585" cy="523218"/>
          </a:xfrm>
          <a:prstGeom prst="rect">
            <a:avLst/>
          </a:prstGeom>
          <a:noFill/>
        </p:spPr>
        <p:txBody>
          <a:bodyPr wrap="square" lIns="91438" tIns="45719" rIns="91438" bIns="45719" rtlCol="0">
            <a:spAutoFit/>
          </a:bodyPr>
          <a:lstStyle/>
          <a:p>
            <a:r>
              <a:rPr lang="zh-CN" altLang="en-US" sz="2800" dirty="0">
                <a:latin typeface="微软雅黑" panose="020B0503020204020204" pitchFamily="34" charset="-122"/>
                <a:ea typeface="微软雅黑" panose="020B0503020204020204" pitchFamily="34" charset="-122"/>
                <a:cs typeface="Segoe UI" panose="020B0502040204020203" pitchFamily="34" charset="0"/>
              </a:rPr>
              <a:t>主场优势效应分析</a:t>
            </a:r>
            <a:endParaRPr lang="zh-CN" altLang="en-US" sz="2800" dirty="0">
              <a:latin typeface="微软雅黑" panose="020B0503020204020204" pitchFamily="34" charset="-122"/>
              <a:ea typeface="微软雅黑" panose="020B0503020204020204" pitchFamily="34" charset="-122"/>
              <a:cs typeface="Segoe UI" panose="020B0502040204020203" pitchFamily="34" charset="0"/>
            </a:endParaRPr>
          </a:p>
        </p:txBody>
      </p:sp>
      <p:sp>
        <p:nvSpPr>
          <p:cNvPr id="32" name="矩形 31"/>
          <p:cNvSpPr/>
          <p:nvPr/>
        </p:nvSpPr>
        <p:spPr>
          <a:xfrm>
            <a:off x="6661567" y="2288238"/>
            <a:ext cx="642025" cy="642025"/>
          </a:xfrm>
          <a:prstGeom prst="rect">
            <a:avLst/>
          </a:prstGeom>
          <a:solidFill>
            <a:srgbClr val="01988F"/>
          </a:solidFill>
          <a:ln>
            <a:no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altLang="zh-CN" dirty="0"/>
              <a:t>04</a:t>
            </a:r>
            <a:endParaRPr lang="zh-CN" altLang="en-US" dirty="0"/>
          </a:p>
        </p:txBody>
      </p:sp>
      <p:sp>
        <p:nvSpPr>
          <p:cNvPr id="36" name="文本框 13"/>
          <p:cNvSpPr txBox="1"/>
          <p:nvPr/>
        </p:nvSpPr>
        <p:spPr>
          <a:xfrm>
            <a:off x="7564041" y="2133740"/>
            <a:ext cx="3998039" cy="954105"/>
          </a:xfrm>
          <a:prstGeom prst="rect">
            <a:avLst/>
          </a:prstGeom>
          <a:noFill/>
        </p:spPr>
        <p:txBody>
          <a:bodyPr wrap="square" lIns="91438" tIns="45719" rIns="91438" bIns="45719" rtlCol="0">
            <a:spAutoFit/>
          </a:bodyPr>
          <a:lstStyle/>
          <a:p>
            <a:r>
              <a:rPr lang="zh-CN" altLang="en-US" sz="2800" dirty="0">
                <a:latin typeface="微软雅黑" panose="020B0503020204020204" pitchFamily="34" charset="-122"/>
                <a:ea typeface="微软雅黑" panose="020B0503020204020204" pitchFamily="34" charset="-122"/>
                <a:cs typeface="Segoe UI" panose="020B0502040204020203" pitchFamily="34" charset="0"/>
              </a:rPr>
              <a:t>得分前三名球员的投篮命中情况分析</a:t>
            </a:r>
            <a:endParaRPr lang="zh-CN" altLang="en-US" sz="2800" dirty="0">
              <a:latin typeface="微软雅黑" panose="020B0503020204020204" pitchFamily="34" charset="-122"/>
              <a:ea typeface="微软雅黑" panose="020B0503020204020204" pitchFamily="34" charset="-122"/>
              <a:cs typeface="Segoe UI" panose="020B0502040204020203" pitchFamily="34" charset="0"/>
            </a:endParaRPr>
          </a:p>
        </p:txBody>
      </p:sp>
      <p:pic>
        <p:nvPicPr>
          <p:cNvPr id="45" name="图片 44" descr="标志与中英文校名组合规范_左右（反白，在深色背景下使用）.png"/>
          <p:cNvPicPr>
            <a:picLocks noChangeAspect="1"/>
          </p:cNvPicPr>
          <p:nvPr/>
        </p:nvPicPr>
        <p:blipFill>
          <a:blip r:embed="rId2" cstate="print"/>
          <a:stretch>
            <a:fillRect/>
          </a:stretch>
        </p:blipFill>
        <p:spPr>
          <a:xfrm>
            <a:off x="6001426" y="467049"/>
            <a:ext cx="3109713" cy="875975"/>
          </a:xfrm>
          <a:prstGeom prst="rect">
            <a:avLst/>
          </a:prstGeom>
        </p:spPr>
      </p:pic>
      <p:sp>
        <p:nvSpPr>
          <p:cNvPr id="3" name="矩形 2"/>
          <p:cNvSpPr/>
          <p:nvPr/>
        </p:nvSpPr>
        <p:spPr>
          <a:xfrm>
            <a:off x="6661567" y="3464222"/>
            <a:ext cx="642025" cy="642025"/>
          </a:xfrm>
          <a:prstGeom prst="rect">
            <a:avLst/>
          </a:prstGeom>
          <a:solidFill>
            <a:srgbClr val="01988F"/>
          </a:solidFill>
          <a:ln>
            <a:no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altLang="zh-CN" dirty="0"/>
              <a:t>05</a:t>
            </a:r>
            <a:endParaRPr lang="zh-CN" altLang="en-US" dirty="0"/>
          </a:p>
        </p:txBody>
      </p:sp>
      <p:sp>
        <p:nvSpPr>
          <p:cNvPr id="4" name="文本框 3"/>
          <p:cNvSpPr txBox="1"/>
          <p:nvPr/>
        </p:nvSpPr>
        <p:spPr>
          <a:xfrm>
            <a:off x="7564041" y="3308180"/>
            <a:ext cx="3902527" cy="954107"/>
          </a:xfrm>
          <a:prstGeom prst="rect">
            <a:avLst/>
          </a:prstGeom>
          <a:noFill/>
        </p:spPr>
        <p:txBody>
          <a:bodyPr wrap="square" rtlCol="0">
            <a:spAutoFit/>
          </a:bodyPr>
          <a:lstStyle/>
          <a:p>
            <a:r>
              <a:rPr lang="zh-CN" altLang="en-US" sz="2800" dirty="0">
                <a:latin typeface="微软雅黑" panose="020B0503020204020204" pitchFamily="34" charset="-122"/>
                <a:ea typeface="微软雅黑" panose="020B0503020204020204" pitchFamily="34" charset="-122"/>
              </a:rPr>
              <a:t>基于决策树的命中率分析</a:t>
            </a:r>
            <a:endParaRPr lang="zh-CN" altLang="en-US" sz="2800" dirty="0">
              <a:latin typeface="微软雅黑" panose="020B0503020204020204" pitchFamily="34" charset="-122"/>
              <a:ea typeface="微软雅黑" panose="020B0503020204020204" pitchFamily="34" charset="-122"/>
            </a:endParaRPr>
          </a:p>
        </p:txBody>
      </p:sp>
      <p:sp>
        <p:nvSpPr>
          <p:cNvPr id="18" name="矩形 17"/>
          <p:cNvSpPr/>
          <p:nvPr/>
        </p:nvSpPr>
        <p:spPr>
          <a:xfrm>
            <a:off x="6661567" y="4524914"/>
            <a:ext cx="642025" cy="642025"/>
          </a:xfrm>
          <a:prstGeom prst="rect">
            <a:avLst/>
          </a:prstGeom>
          <a:solidFill>
            <a:srgbClr val="01988F"/>
          </a:solidFill>
          <a:ln>
            <a:no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altLang="zh-CN" dirty="0"/>
              <a:t>06</a:t>
            </a:r>
            <a:endParaRPr lang="zh-CN" altLang="en-US" dirty="0"/>
          </a:p>
        </p:txBody>
      </p:sp>
      <p:sp>
        <p:nvSpPr>
          <p:cNvPr id="19" name="文本框 18"/>
          <p:cNvSpPr txBox="1"/>
          <p:nvPr/>
        </p:nvSpPr>
        <p:spPr>
          <a:xfrm>
            <a:off x="7556282" y="4398783"/>
            <a:ext cx="3902527" cy="953135"/>
          </a:xfrm>
          <a:prstGeom prst="rect">
            <a:avLst/>
          </a:prstGeom>
          <a:noFill/>
        </p:spPr>
        <p:txBody>
          <a:bodyPr wrap="square" rtlCol="0">
            <a:spAutoFit/>
          </a:bodyPr>
          <a:lstStyle/>
          <a:p>
            <a:r>
              <a:rPr lang="zh-CN" altLang="en-US" sz="2800" dirty="0">
                <a:latin typeface="微软雅黑" panose="020B0503020204020204" pitchFamily="34" charset="-122"/>
                <a:ea typeface="微软雅黑" panose="020B0503020204020204" pitchFamily="34" charset="-122"/>
              </a:rPr>
              <a:t>基于序列聚类的球员分类</a:t>
            </a:r>
            <a:endParaRPr lang="zh-CN" altLang="en-US" sz="2800" dirty="0">
              <a:latin typeface="微软雅黑" panose="020B0503020204020204" pitchFamily="34" charset="-122"/>
              <a:ea typeface="微软雅黑" panose="020B0503020204020204" pitchFamily="34" charset="-122"/>
            </a:endParaRPr>
          </a:p>
        </p:txBody>
      </p:sp>
    </p:spTree>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750" fill="hold"/>
                                        <p:tgtEl>
                                          <p:spTgt spid="2"/>
                                        </p:tgtEl>
                                        <p:attrNameLst>
                                          <p:attrName>ppt_x</p:attrName>
                                        </p:attrNameLst>
                                      </p:cBhvr>
                                      <p:tavLst>
                                        <p:tav tm="0">
                                          <p:val>
                                            <p:strVal val="#ppt_x"/>
                                          </p:val>
                                        </p:tav>
                                        <p:tav tm="100000">
                                          <p:val>
                                            <p:strVal val="#ppt_x"/>
                                          </p:val>
                                        </p:tav>
                                      </p:tavLst>
                                    </p:anim>
                                    <p:anim calcmode="lin" valueType="num">
                                      <p:cBhvr additive="base">
                                        <p:cTn id="8" dur="750" fill="hold"/>
                                        <p:tgtEl>
                                          <p:spTgt spid="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圆角矩形 15"/>
          <p:cNvSpPr/>
          <p:nvPr/>
        </p:nvSpPr>
        <p:spPr>
          <a:xfrm>
            <a:off x="8053070" y="3812540"/>
            <a:ext cx="1853565" cy="443865"/>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0" y="309245"/>
            <a:ext cx="490220" cy="460375"/>
          </a:xfrm>
          <a:prstGeom prst="rect">
            <a:avLst/>
          </a:prstGeom>
          <a:solidFill>
            <a:srgbClr val="01988F"/>
          </a:solidFill>
        </p:spPr>
        <p:txBody>
          <a:bodyPr wrap="none">
            <a:spAutoFit/>
          </a:bodyPr>
          <a:lstStyle/>
          <a:p>
            <a:r>
              <a:rPr lang="en-US" altLang="zh-CN" sz="2400" b="1" dirty="0">
                <a:solidFill>
                  <a:schemeClr val="bg1"/>
                </a:solidFill>
                <a:latin typeface="方正字迹-典雅楷体简体" pitchFamily="2" charset="-122"/>
                <a:ea typeface="方正字迹-典雅楷体简体" pitchFamily="2" charset="-122"/>
              </a:rPr>
              <a:t>02 </a:t>
            </a:r>
            <a:endParaRPr lang="zh-CN" altLang="en-US" sz="2400" b="1" dirty="0">
              <a:solidFill>
                <a:schemeClr val="bg1"/>
              </a:solidFill>
              <a:latin typeface="方正字迹-典雅楷体简体" pitchFamily="2" charset="-122"/>
              <a:ea typeface="方正字迹-典雅楷体简体" pitchFamily="2" charset="-122"/>
            </a:endParaRPr>
          </a:p>
        </p:txBody>
      </p:sp>
      <p:pic>
        <p:nvPicPr>
          <p:cNvPr id="21" name="图片 20" descr="标志与中英文校名组合规范_左右（反白，在深色背景下使用）.png"/>
          <p:cNvPicPr>
            <a:picLocks noChangeAspect="1"/>
          </p:cNvPicPr>
          <p:nvPr/>
        </p:nvPicPr>
        <p:blipFill>
          <a:blip r:embed="rId1" cstate="print"/>
          <a:stretch>
            <a:fillRect/>
          </a:stretch>
        </p:blipFill>
        <p:spPr>
          <a:xfrm>
            <a:off x="9960969" y="5978187"/>
            <a:ext cx="1987192" cy="559773"/>
          </a:xfrm>
          <a:prstGeom prst="rect">
            <a:avLst/>
          </a:prstGeom>
        </p:spPr>
      </p:pic>
      <p:pic>
        <p:nvPicPr>
          <p:cNvPr id="23" name="图片 22"/>
          <p:cNvPicPr>
            <a:picLocks noChangeAspect="1"/>
          </p:cNvPicPr>
          <p:nvPr>
            <p:custDataLst>
              <p:tags r:id="rId2"/>
            </p:custDataLst>
          </p:nvPr>
        </p:nvPicPr>
        <p:blipFill>
          <a:blip r:embed="rId3"/>
          <a:stretch>
            <a:fillRect/>
          </a:stretch>
        </p:blipFill>
        <p:spPr>
          <a:xfrm>
            <a:off x="0" y="0"/>
            <a:ext cx="5833110" cy="6987540"/>
          </a:xfrm>
          <a:prstGeom prst="rect">
            <a:avLst/>
          </a:prstGeom>
        </p:spPr>
      </p:pic>
      <p:sp>
        <p:nvSpPr>
          <p:cNvPr id="2" name="文本框 1"/>
          <p:cNvSpPr txBox="1"/>
          <p:nvPr/>
        </p:nvSpPr>
        <p:spPr>
          <a:xfrm>
            <a:off x="490220" y="3996690"/>
            <a:ext cx="5050790" cy="2584450"/>
          </a:xfrm>
          <a:prstGeom prst="rect">
            <a:avLst/>
          </a:prstGeom>
          <a:noFill/>
        </p:spPr>
        <p:txBody>
          <a:bodyPr wrap="square" rtlCol="0">
            <a:spAutoFit/>
          </a:bodyPr>
          <a:p>
            <a:r>
              <a:rPr lang="zh-CN" altLang="en-US">
                <a:sym typeface="+mn-ea"/>
              </a:rPr>
              <a:t>我们对投篮次数为</a:t>
            </a:r>
            <a:r>
              <a:rPr lang="en-US" altLang="zh-CN">
                <a:sym typeface="+mn-ea"/>
              </a:rPr>
              <a:t>0</a:t>
            </a:r>
            <a:r>
              <a:rPr lang="zh-CN" altLang="en-US">
                <a:sym typeface="+mn-ea"/>
              </a:rPr>
              <a:t>的数据进行进一步分析。将投篮前运球次数为</a:t>
            </a:r>
            <a:r>
              <a:rPr lang="en-US" altLang="zh-CN">
                <a:sym typeface="+mn-ea"/>
              </a:rPr>
              <a:t>0</a:t>
            </a:r>
            <a:r>
              <a:rPr lang="zh-CN" altLang="en-US">
                <a:sym typeface="+mn-ea"/>
              </a:rPr>
              <a:t>为接球就投的投篮，做出接球就投的投篮次数与投篮距离的折线图。我们观察到与之前分析相似的趋势：在内线与三分线处最多，中投与超远距离投篮较少。但不同的是，与总投篮次数相比，在接球就投中，中投的比例更少，这也在一定程度上验证了之前的猜测，中投是球员不得已而为之，内线与三分才是战术和球员更加喜欢的投篮方式。</a:t>
            </a:r>
            <a:endParaRPr lang="zh-CN" altLang="en-US"/>
          </a:p>
        </p:txBody>
      </p:sp>
    </p:spTree>
    <p:custDataLst>
      <p:tags r:id="rId4"/>
    </p:custDataLst>
  </p:cSld>
  <p:clrMapOvr>
    <a:masterClrMapping/>
  </p:clrMapOvr>
  <p:transition spd="slow">
    <p:random/>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1594140" y="0"/>
            <a:ext cx="1808377" cy="6858001"/>
          </a:xfrm>
          <a:prstGeom prst="rect">
            <a:avLst/>
          </a:prstGeom>
          <a:solidFill>
            <a:srgbClr val="01988F"/>
          </a:solidFill>
          <a:ln>
            <a:solidFill>
              <a:srgbClr val="019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742951" y="0"/>
            <a:ext cx="842962" cy="6858001"/>
          </a:xfrm>
          <a:prstGeom prst="rect">
            <a:avLst/>
          </a:prstGeom>
          <a:solidFill>
            <a:srgbClr val="01988F"/>
          </a:solidFill>
          <a:ln>
            <a:solidFill>
              <a:srgbClr val="019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p:cNvSpPr/>
          <p:nvPr/>
        </p:nvSpPr>
        <p:spPr>
          <a:xfrm>
            <a:off x="8746661" y="0"/>
            <a:ext cx="2688299" cy="6858000"/>
          </a:xfrm>
          <a:prstGeom prst="rect">
            <a:avLst/>
          </a:prstGeom>
          <a:solidFill>
            <a:srgbClr val="01988F">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dirty="0"/>
          </a:p>
        </p:txBody>
      </p:sp>
      <p:cxnSp>
        <p:nvCxnSpPr>
          <p:cNvPr id="32" name="直接连接符 31"/>
          <p:cNvCxnSpPr/>
          <p:nvPr/>
        </p:nvCxnSpPr>
        <p:spPr>
          <a:xfrm>
            <a:off x="8760750" y="3542851"/>
            <a:ext cx="2688299" cy="0"/>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9016088" y="1581666"/>
            <a:ext cx="2112235" cy="1661795"/>
          </a:xfrm>
          <a:prstGeom prst="rect">
            <a:avLst/>
          </a:prstGeom>
          <a:noFill/>
        </p:spPr>
        <p:txBody>
          <a:bodyPr wrap="square" lIns="0" tIns="0" rIns="0" bIns="0" rtlCol="0">
            <a:spAutoFit/>
          </a:bodyPr>
          <a:lstStyle/>
          <a:p>
            <a:pPr algn="ctr"/>
            <a:r>
              <a:rPr lang="en-US" altLang="zh-CN" sz="5400" b="1" dirty="0">
                <a:solidFill>
                  <a:schemeClr val="bg1"/>
                </a:solidFill>
                <a:latin typeface="方正字迹-典雅楷体简体" pitchFamily="2" charset="-122"/>
                <a:ea typeface="方正字迹-典雅楷体简体" pitchFamily="2" charset="-122"/>
              </a:rPr>
              <a:t>PART </a:t>
            </a:r>
            <a:endParaRPr lang="en-US" altLang="zh-CN" sz="5400" b="1" dirty="0">
              <a:solidFill>
                <a:schemeClr val="bg1"/>
              </a:solidFill>
              <a:latin typeface="方正字迹-典雅楷体简体" pitchFamily="2" charset="-122"/>
              <a:ea typeface="方正字迹-典雅楷体简体" pitchFamily="2" charset="-122"/>
            </a:endParaRPr>
          </a:p>
          <a:p>
            <a:pPr algn="ctr"/>
            <a:r>
              <a:rPr lang="en-US" altLang="zh-CN" sz="5400" b="1" dirty="0">
                <a:solidFill>
                  <a:schemeClr val="bg1"/>
                </a:solidFill>
                <a:latin typeface="方正字迹-典雅楷体简体" pitchFamily="2" charset="-122"/>
                <a:ea typeface="方正字迹-典雅楷体简体" pitchFamily="2" charset="-122"/>
              </a:rPr>
              <a:t>04</a:t>
            </a:r>
            <a:endParaRPr lang="zh-CN" altLang="en-US" sz="5400" b="1" dirty="0">
              <a:solidFill>
                <a:schemeClr val="bg1"/>
              </a:solidFill>
              <a:latin typeface="方正字迹-典雅楷体简体" pitchFamily="2" charset="-122"/>
              <a:ea typeface="方正字迹-典雅楷体简体" pitchFamily="2" charset="-122"/>
            </a:endParaRPr>
          </a:p>
        </p:txBody>
      </p:sp>
      <p:pic>
        <p:nvPicPr>
          <p:cNvPr id="14" name="图片 13" descr="标志与中英文校名组合规范_左右（反白，在深色背景下使用）.png"/>
          <p:cNvPicPr>
            <a:picLocks noChangeAspect="1"/>
          </p:cNvPicPr>
          <p:nvPr/>
        </p:nvPicPr>
        <p:blipFill>
          <a:blip r:embed="rId1" cstate="print"/>
          <a:stretch>
            <a:fillRect/>
          </a:stretch>
        </p:blipFill>
        <p:spPr>
          <a:xfrm>
            <a:off x="9016088" y="187507"/>
            <a:ext cx="2147657" cy="604974"/>
          </a:xfrm>
          <a:prstGeom prst="rect">
            <a:avLst/>
          </a:prstGeom>
        </p:spPr>
      </p:pic>
      <p:pic>
        <p:nvPicPr>
          <p:cNvPr id="2" name="图片 1"/>
          <p:cNvPicPr>
            <a:picLocks noChangeAspect="1"/>
          </p:cNvPicPr>
          <p:nvPr/>
        </p:nvPicPr>
        <p:blipFill>
          <a:blip r:embed="rId2"/>
          <a:stretch>
            <a:fillRect/>
          </a:stretch>
        </p:blipFill>
        <p:spPr>
          <a:xfrm>
            <a:off x="0" y="1822686"/>
            <a:ext cx="4523132" cy="3465587"/>
          </a:xfrm>
          <a:prstGeom prst="rect">
            <a:avLst/>
          </a:prstGeom>
        </p:spPr>
      </p:pic>
      <p:sp>
        <p:nvSpPr>
          <p:cNvPr id="3" name="文本框 2"/>
          <p:cNvSpPr txBox="1"/>
          <p:nvPr/>
        </p:nvSpPr>
        <p:spPr>
          <a:xfrm>
            <a:off x="5266083" y="3332696"/>
            <a:ext cx="3032965" cy="584775"/>
          </a:xfrm>
          <a:prstGeom prst="rect">
            <a:avLst/>
          </a:prstGeom>
          <a:noFill/>
        </p:spPr>
        <p:txBody>
          <a:bodyPr wrap="square" rtlCol="0">
            <a:spAutoFit/>
          </a:bodyPr>
          <a:lstStyle/>
          <a:p>
            <a:r>
              <a:rPr lang="en-US" altLang="zh-CN" sz="3200" dirty="0">
                <a:solidFill>
                  <a:srgbClr val="01988F"/>
                </a:solidFill>
                <a:ea typeface="方正字迹-典雅楷体简体"/>
              </a:rPr>
              <a:t>James  Harden</a:t>
            </a:r>
            <a:endParaRPr lang="en-US" altLang="zh-CN" sz="3200" dirty="0">
              <a:solidFill>
                <a:srgbClr val="01988F"/>
              </a:solidFill>
              <a:ea typeface="方正字迹-典雅楷体简体"/>
            </a:endParaRPr>
          </a:p>
        </p:txBody>
      </p:sp>
      <p:pic>
        <p:nvPicPr>
          <p:cNvPr id="4" name="图片 3"/>
          <p:cNvPicPr>
            <a:picLocks noChangeAspect="1"/>
          </p:cNvPicPr>
          <p:nvPr/>
        </p:nvPicPr>
        <p:blipFill>
          <a:blip r:embed="rId3"/>
          <a:stretch>
            <a:fillRect/>
          </a:stretch>
        </p:blipFill>
        <p:spPr>
          <a:xfrm>
            <a:off x="4523132" y="-7663"/>
            <a:ext cx="4221741" cy="2948193"/>
          </a:xfrm>
          <a:prstGeom prst="rect">
            <a:avLst/>
          </a:prstGeom>
        </p:spPr>
      </p:pic>
      <p:sp>
        <p:nvSpPr>
          <p:cNvPr id="5" name="文本框 4"/>
          <p:cNvSpPr txBox="1"/>
          <p:nvPr/>
        </p:nvSpPr>
        <p:spPr>
          <a:xfrm>
            <a:off x="724867" y="602963"/>
            <a:ext cx="3330084" cy="584775"/>
          </a:xfrm>
          <a:prstGeom prst="rect">
            <a:avLst/>
          </a:prstGeom>
          <a:noFill/>
        </p:spPr>
        <p:txBody>
          <a:bodyPr wrap="square" rtlCol="0">
            <a:spAutoFit/>
          </a:bodyPr>
          <a:lstStyle/>
          <a:p>
            <a:r>
              <a:rPr lang="en-US" altLang="zh-CN" sz="3200" dirty="0">
                <a:solidFill>
                  <a:schemeClr val="bg1"/>
                </a:solidFill>
                <a:ea typeface="方正字迹-典雅楷体简体"/>
              </a:rPr>
              <a:t>Stephen Curry</a:t>
            </a:r>
            <a:endParaRPr lang="en-US" altLang="zh-CN" sz="3200" dirty="0">
              <a:solidFill>
                <a:schemeClr val="bg1"/>
              </a:solidFill>
              <a:ea typeface="方正字迹-典雅楷体简体"/>
            </a:endParaRPr>
          </a:p>
        </p:txBody>
      </p:sp>
      <p:pic>
        <p:nvPicPr>
          <p:cNvPr id="6" name="图片 5"/>
          <p:cNvPicPr>
            <a:picLocks noChangeAspect="1"/>
          </p:cNvPicPr>
          <p:nvPr/>
        </p:nvPicPr>
        <p:blipFill>
          <a:blip r:embed="rId4"/>
          <a:stretch>
            <a:fillRect/>
          </a:stretch>
        </p:blipFill>
        <p:spPr>
          <a:xfrm>
            <a:off x="4531360" y="4309063"/>
            <a:ext cx="4214349" cy="2548937"/>
          </a:xfrm>
          <a:prstGeom prst="rect">
            <a:avLst/>
          </a:prstGeom>
        </p:spPr>
      </p:pic>
      <p:sp>
        <p:nvSpPr>
          <p:cNvPr id="7" name="文本框 6"/>
          <p:cNvSpPr txBox="1"/>
          <p:nvPr/>
        </p:nvSpPr>
        <p:spPr>
          <a:xfrm>
            <a:off x="651124" y="5583531"/>
            <a:ext cx="2975995" cy="584775"/>
          </a:xfrm>
          <a:prstGeom prst="rect">
            <a:avLst/>
          </a:prstGeom>
          <a:noFill/>
        </p:spPr>
        <p:txBody>
          <a:bodyPr wrap="square" rtlCol="0">
            <a:spAutoFit/>
          </a:bodyPr>
          <a:lstStyle/>
          <a:p>
            <a:r>
              <a:rPr lang="en-US" altLang="zh-CN" sz="3200" dirty="0">
                <a:solidFill>
                  <a:schemeClr val="bg1"/>
                </a:solidFill>
                <a:ea typeface="方正字迹-典雅楷体简体"/>
              </a:rPr>
              <a:t>Klay Thompson</a:t>
            </a:r>
            <a:endParaRPr lang="en-US" altLang="zh-CN" sz="3200" dirty="0">
              <a:solidFill>
                <a:schemeClr val="bg1"/>
              </a:solidFill>
              <a:ea typeface="方正字迹-典雅楷体简体"/>
            </a:endParaRPr>
          </a:p>
        </p:txBody>
      </p:sp>
      <p:sp>
        <p:nvSpPr>
          <p:cNvPr id="8" name="文本框 7"/>
          <p:cNvSpPr txBox="1"/>
          <p:nvPr/>
        </p:nvSpPr>
        <p:spPr>
          <a:xfrm>
            <a:off x="9067868" y="3823644"/>
            <a:ext cx="2239922" cy="2092881"/>
          </a:xfrm>
          <a:prstGeom prst="rect">
            <a:avLst/>
          </a:prstGeom>
          <a:noFill/>
        </p:spPr>
        <p:txBody>
          <a:bodyPr wrap="square" rtlCol="0">
            <a:spAutoFit/>
          </a:bodyPr>
          <a:lstStyle/>
          <a:p>
            <a:r>
              <a:rPr lang="zh-CN" altLang="en-US" sz="2800" b="1" dirty="0">
                <a:solidFill>
                  <a:schemeClr val="bg1"/>
                </a:solidFill>
                <a:ea typeface="方正字迹-典雅楷体简体"/>
                <a:sym typeface="+mn-ea"/>
              </a:rPr>
              <a:t>得分前三名的球员在不同距离的投篮命中情况</a:t>
            </a:r>
            <a:endParaRPr lang="zh-CN" altLang="en-US" sz="2800" b="1" spc="800" dirty="0">
              <a:solidFill>
                <a:schemeClr val="bg1"/>
              </a:solidFill>
              <a:latin typeface="方正字迹-典雅楷体简体" pitchFamily="2" charset="-122"/>
              <a:ea typeface="方正字迹-典雅楷体简体"/>
            </a:endParaRPr>
          </a:p>
          <a:p>
            <a:endParaRPr lang="zh-CN" altLang="en-US" dirty="0"/>
          </a:p>
        </p:txBody>
      </p:sp>
    </p:spTree>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linds(horizontal)">
                                      <p:cBhvr>
                                        <p:cTn id="7" dur="500"/>
                                        <p:tgtEl>
                                          <p:spTgt spid="12"/>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blinds(horizontal)">
                                      <p:cBhvr>
                                        <p:cTn id="10" dur="500"/>
                                        <p:tgtEl>
                                          <p:spTgt spid="13"/>
                                        </p:tgtEl>
                                      </p:cBhvr>
                                    </p:animEffect>
                                  </p:childTnLst>
                                </p:cTn>
                              </p:par>
                            </p:childTnLst>
                          </p:cTn>
                        </p:par>
                        <p:par>
                          <p:cTn id="11" fill="hold">
                            <p:stCondLst>
                              <p:cond delay="500"/>
                            </p:stCondLst>
                            <p:childTnLst>
                              <p:par>
                                <p:cTn id="12" presetID="16" presetClass="entr" presetSubtype="42" fill="hold" grpId="0" nodeType="afterEffect">
                                  <p:stCondLst>
                                    <p:cond delay="0"/>
                                  </p:stCondLst>
                                  <p:childTnLst>
                                    <p:set>
                                      <p:cBhvr>
                                        <p:cTn id="13" dur="1" fill="hold">
                                          <p:stCondLst>
                                            <p:cond delay="0"/>
                                          </p:stCondLst>
                                        </p:cTn>
                                        <p:tgtEl>
                                          <p:spTgt spid="31"/>
                                        </p:tgtEl>
                                        <p:attrNameLst>
                                          <p:attrName>style.visibility</p:attrName>
                                        </p:attrNameLst>
                                      </p:cBhvr>
                                      <p:to>
                                        <p:strVal val="visible"/>
                                      </p:to>
                                    </p:set>
                                    <p:animEffect transition="in" filter="barn(outHorizontal)">
                                      <p:cBhvr>
                                        <p:cTn id="14" dur="500"/>
                                        <p:tgtEl>
                                          <p:spTgt spid="31"/>
                                        </p:tgtEl>
                                      </p:cBhvr>
                                    </p:animEffect>
                                  </p:childTnLst>
                                </p:cTn>
                              </p:par>
                            </p:childTnLst>
                          </p:cTn>
                        </p:par>
                        <p:par>
                          <p:cTn id="15" fill="hold">
                            <p:stCondLst>
                              <p:cond delay="1000"/>
                            </p:stCondLst>
                            <p:childTnLst>
                              <p:par>
                                <p:cTn id="16" presetID="22" presetClass="entr" presetSubtype="4" fill="hold" nodeType="afterEffect">
                                  <p:stCondLst>
                                    <p:cond delay="0"/>
                                  </p:stCondLst>
                                  <p:childTnLst>
                                    <p:set>
                                      <p:cBhvr>
                                        <p:cTn id="17" dur="1" fill="hold">
                                          <p:stCondLst>
                                            <p:cond delay="0"/>
                                          </p:stCondLst>
                                        </p:cTn>
                                        <p:tgtEl>
                                          <p:spTgt spid="32"/>
                                        </p:tgtEl>
                                        <p:attrNameLst>
                                          <p:attrName>style.visibility</p:attrName>
                                        </p:attrNameLst>
                                      </p:cBhvr>
                                      <p:to>
                                        <p:strVal val="visible"/>
                                      </p:to>
                                    </p:set>
                                    <p:animEffect transition="in" filter="wipe(down)">
                                      <p:cBhvr>
                                        <p:cTn id="18" dur="500"/>
                                        <p:tgtEl>
                                          <p:spTgt spid="32"/>
                                        </p:tgtEl>
                                      </p:cBhvr>
                                    </p:animEffect>
                                  </p:childTnLst>
                                </p:cTn>
                              </p:par>
                            </p:childTnLst>
                          </p:cTn>
                        </p:par>
                        <p:par>
                          <p:cTn id="19" fill="hold">
                            <p:stCondLst>
                              <p:cond delay="1500"/>
                            </p:stCondLst>
                            <p:childTnLst>
                              <p:par>
                                <p:cTn id="20" presetID="47" presetClass="entr" presetSubtype="0" fill="hold" grpId="0" nodeType="afterEffect">
                                  <p:stCondLst>
                                    <p:cond delay="0"/>
                                  </p:stCondLst>
                                  <p:childTnLst>
                                    <p:set>
                                      <p:cBhvr>
                                        <p:cTn id="21" dur="1" fill="hold">
                                          <p:stCondLst>
                                            <p:cond delay="0"/>
                                          </p:stCondLst>
                                        </p:cTn>
                                        <p:tgtEl>
                                          <p:spTgt spid="38"/>
                                        </p:tgtEl>
                                        <p:attrNameLst>
                                          <p:attrName>style.visibility</p:attrName>
                                        </p:attrNameLst>
                                      </p:cBhvr>
                                      <p:to>
                                        <p:strVal val="visible"/>
                                      </p:to>
                                    </p:set>
                                    <p:animEffect transition="in" filter="fade">
                                      <p:cBhvr>
                                        <p:cTn id="22" dur="500"/>
                                        <p:tgtEl>
                                          <p:spTgt spid="38"/>
                                        </p:tgtEl>
                                      </p:cBhvr>
                                    </p:animEffect>
                                    <p:anim calcmode="lin" valueType="num">
                                      <p:cBhvr>
                                        <p:cTn id="23" dur="500" fill="hold"/>
                                        <p:tgtEl>
                                          <p:spTgt spid="38"/>
                                        </p:tgtEl>
                                        <p:attrNameLst>
                                          <p:attrName>ppt_x</p:attrName>
                                        </p:attrNameLst>
                                      </p:cBhvr>
                                      <p:tavLst>
                                        <p:tav tm="0">
                                          <p:val>
                                            <p:strVal val="#ppt_x"/>
                                          </p:val>
                                        </p:tav>
                                        <p:tav tm="100000">
                                          <p:val>
                                            <p:strVal val="#ppt_x"/>
                                          </p:val>
                                        </p:tav>
                                      </p:tavLst>
                                    </p:anim>
                                    <p:anim calcmode="lin" valueType="num">
                                      <p:cBhvr>
                                        <p:cTn id="24" dur="500" fill="hold"/>
                                        <p:tgtEl>
                                          <p:spTgt spid="3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2" grpId="0" animBg="1"/>
      <p:bldP spid="31" grpId="0" animBg="1"/>
      <p:bldP spid="3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9194613" y="6187441"/>
            <a:ext cx="2997387" cy="670559"/>
          </a:xfrm>
          <a:prstGeom prst="rect">
            <a:avLst/>
          </a:prstGeom>
          <a:solidFill>
            <a:srgbClr val="0198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423764" y="3433555"/>
            <a:ext cx="6457950" cy="3320415"/>
          </a:xfrm>
          <a:prstGeom prst="rect">
            <a:avLst/>
          </a:prstGeom>
          <a:solidFill>
            <a:srgbClr val="01988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L 形 3"/>
          <p:cNvSpPr/>
          <p:nvPr/>
        </p:nvSpPr>
        <p:spPr>
          <a:xfrm flipV="1">
            <a:off x="301844" y="3297030"/>
            <a:ext cx="577215" cy="577215"/>
          </a:xfrm>
          <a:prstGeom prst="corner">
            <a:avLst>
              <a:gd name="adj1" fmla="val 25694"/>
              <a:gd name="adj2" fmla="val 25694"/>
            </a:avLst>
          </a:prstGeom>
          <a:solidFill>
            <a:srgbClr val="0198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7630510" y="1528989"/>
            <a:ext cx="3831021" cy="4241191"/>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4"/>
          <p:cNvSpPr txBox="1"/>
          <p:nvPr/>
        </p:nvSpPr>
        <p:spPr>
          <a:xfrm>
            <a:off x="1135215" y="4494783"/>
            <a:ext cx="5493944" cy="1198880"/>
          </a:xfrm>
          <a:prstGeom prst="rect">
            <a:avLst/>
          </a:prstGeom>
          <a:noFill/>
        </p:spPr>
        <p:txBody>
          <a:bodyPr vert="horz" wrap="square" rtlCol="0">
            <a:spAutoFit/>
          </a:bodyPr>
          <a:lstStyle/>
          <a:p>
            <a:pPr defTabSz="412750" hangingPunct="0">
              <a:lnSpc>
                <a:spcPct val="120000"/>
              </a:lnSpc>
            </a:pPr>
            <a:r>
              <a:rPr lang="en-US" altLang="zh-CN" sz="2000" b="1" kern="0" dirty="0">
                <a:solidFill>
                  <a:schemeClr val="bg1"/>
                </a:solidFill>
                <a:latin typeface="方正字迹-典雅楷体简体" pitchFamily="2" charset="-122"/>
                <a:ea typeface="方正字迹-典雅楷体简体" pitchFamily="2" charset="-122"/>
                <a:sym typeface="Century Gothic" panose="020B0502020202020204" pitchFamily="34" charset="0"/>
              </a:rPr>
              <a:t>stephen curry</a:t>
            </a:r>
            <a:r>
              <a:rPr lang="zh-CN" altLang="en-US" sz="2000" b="1" kern="0" dirty="0">
                <a:solidFill>
                  <a:schemeClr val="bg1"/>
                </a:solidFill>
                <a:latin typeface="方正字迹-典雅楷体简体" pitchFamily="2" charset="-122"/>
                <a:ea typeface="方正字迹-典雅楷体简体" pitchFamily="2" charset="-122"/>
                <a:sym typeface="Century Gothic" panose="020B0502020202020204" pitchFamily="34" charset="0"/>
              </a:rPr>
              <a:t>在近距离投篮的时候命中率高于未命中率，而距离在三分线左右时命中率低于未命中率。投篮集中在内线和三分线。</a:t>
            </a:r>
            <a:endParaRPr lang="en-US" altLang="zh-CN" sz="2000" b="1" kern="0" dirty="0">
              <a:solidFill>
                <a:schemeClr val="bg1"/>
              </a:solidFill>
              <a:latin typeface="方正字迹-典雅楷体简体" pitchFamily="2" charset="-122"/>
              <a:ea typeface="方正字迹-典雅楷体简体" pitchFamily="2" charset="-122"/>
              <a:sym typeface="Century Gothic" panose="020B0502020202020204" pitchFamily="34" charset="0"/>
            </a:endParaRPr>
          </a:p>
        </p:txBody>
      </p:sp>
      <p:grpSp>
        <p:nvGrpSpPr>
          <p:cNvPr id="10" name="组合 67"/>
          <p:cNvGrpSpPr/>
          <p:nvPr/>
        </p:nvGrpSpPr>
        <p:grpSpPr>
          <a:xfrm rot="10800000">
            <a:off x="0" y="292086"/>
            <a:ext cx="2121463" cy="651931"/>
            <a:chOff x="6876257" y="419100"/>
            <a:chExt cx="1591097" cy="488948"/>
          </a:xfrm>
          <a:solidFill>
            <a:srgbClr val="01988F"/>
          </a:solidFill>
        </p:grpSpPr>
        <p:sp>
          <p:nvSpPr>
            <p:cNvPr id="11" name="矩形 9"/>
            <p:cNvSpPr/>
            <p:nvPr/>
          </p:nvSpPr>
          <p:spPr>
            <a:xfrm>
              <a:off x="6876257" y="419100"/>
              <a:ext cx="1591097" cy="488948"/>
            </a:xfrm>
            <a:custGeom>
              <a:avLst/>
              <a:gdLst/>
              <a:ahLst/>
              <a:cxnLst/>
              <a:rect l="l" t="t" r="r" b="b"/>
              <a:pathLst>
                <a:path w="144016" h="869444">
                  <a:moveTo>
                    <a:pt x="0" y="0"/>
                  </a:moveTo>
                  <a:lnTo>
                    <a:pt x="144016" y="0"/>
                  </a:lnTo>
                  <a:lnTo>
                    <a:pt x="144016" y="869444"/>
                  </a:lnTo>
                  <a:lnTo>
                    <a:pt x="0" y="869444"/>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rot="10800000">
              <a:off x="7156658" y="489721"/>
              <a:ext cx="367665" cy="345281"/>
            </a:xfrm>
            <a:prstGeom prst="rect">
              <a:avLst/>
            </a:prstGeom>
            <a:grpFill/>
          </p:spPr>
          <p:txBody>
            <a:bodyPr wrap="none">
              <a:spAutoFit/>
            </a:bodyPr>
            <a:lstStyle/>
            <a:p>
              <a:r>
                <a:rPr lang="en-US" altLang="zh-CN" sz="2400" b="1" dirty="0">
                  <a:solidFill>
                    <a:schemeClr val="bg1"/>
                  </a:solidFill>
                  <a:latin typeface="方正字迹-典雅楷体简体" pitchFamily="2" charset="-122"/>
                  <a:ea typeface="方正字迹-典雅楷体简体" pitchFamily="2" charset="-122"/>
                </a:rPr>
                <a:t>03</a:t>
              </a:r>
              <a:endParaRPr lang="zh-CN" altLang="en-US" sz="2400" b="1" dirty="0">
                <a:solidFill>
                  <a:schemeClr val="bg1"/>
                </a:solidFill>
                <a:latin typeface="方正字迹-典雅楷体简体" pitchFamily="2" charset="-122"/>
                <a:ea typeface="方正字迹-典雅楷体简体" pitchFamily="2" charset="-122"/>
              </a:endParaRPr>
            </a:p>
          </p:txBody>
        </p:sp>
      </p:grpSp>
      <p:pic>
        <p:nvPicPr>
          <p:cNvPr id="13" name="图片 12" descr="标志与中英文校名组合规范_左右（反白，在深色背景下使用）.png"/>
          <p:cNvPicPr>
            <a:picLocks noChangeAspect="1"/>
          </p:cNvPicPr>
          <p:nvPr/>
        </p:nvPicPr>
        <p:blipFill>
          <a:blip r:embed="rId1" cstate="print"/>
          <a:stretch>
            <a:fillRect/>
          </a:stretch>
        </p:blipFill>
        <p:spPr>
          <a:xfrm>
            <a:off x="9723120" y="6253026"/>
            <a:ext cx="2147657" cy="604974"/>
          </a:xfrm>
          <a:prstGeom prst="rect">
            <a:avLst/>
          </a:prstGeom>
        </p:spPr>
      </p:pic>
      <p:pic>
        <p:nvPicPr>
          <p:cNvPr id="16" name="图片 15"/>
          <p:cNvPicPr/>
          <p:nvPr/>
        </p:nvPicPr>
        <p:blipFill>
          <a:blip r:embed="rId2"/>
          <a:stretch>
            <a:fillRect/>
          </a:stretch>
        </p:blipFill>
        <p:spPr>
          <a:xfrm>
            <a:off x="7092315" y="71120"/>
            <a:ext cx="5099685" cy="3496310"/>
          </a:xfrm>
          <a:prstGeom prst="rect">
            <a:avLst/>
          </a:prstGeom>
          <a:noFill/>
          <a:ln>
            <a:noFill/>
          </a:ln>
        </p:spPr>
      </p:pic>
    </p:spTree>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edge">
                                      <p:cBhvr>
                                        <p:cTn id="7" dur="1000"/>
                                        <p:tgtEl>
                                          <p:spTgt spid="5"/>
                                        </p:tgtEl>
                                      </p:cBhvr>
                                    </p:animEffect>
                                  </p:childTnLst>
                                </p:cTn>
                              </p:par>
                            </p:childTnLst>
                          </p:cTn>
                        </p:par>
                        <p:par>
                          <p:cTn id="8" fill="hold">
                            <p:stCondLst>
                              <p:cond delay="1000"/>
                            </p:stCondLst>
                            <p:childTnLst>
                              <p:par>
                                <p:cTn id="9" presetID="22" presetClass="entr" presetSubtype="2"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right)">
                                      <p:cBhvr>
                                        <p:cTn id="11" dur="500"/>
                                        <p:tgtEl>
                                          <p:spTgt spid="3"/>
                                        </p:tgtEl>
                                      </p:cBhvr>
                                    </p:animEffect>
                                  </p:childTnLst>
                                </p:cTn>
                              </p:par>
                            </p:childTnLst>
                          </p:cTn>
                        </p:par>
                        <p:par>
                          <p:cTn id="12" fill="hold">
                            <p:stCondLst>
                              <p:cond delay="1500"/>
                            </p:stCondLst>
                            <p:childTnLst>
                              <p:par>
                                <p:cTn id="13" presetID="15" presetClass="entr" presetSubtype="0" fill="hold" grpId="0" nodeType="after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p:cTn id="15" dur="1000" fill="hold"/>
                                        <p:tgtEl>
                                          <p:spTgt spid="4"/>
                                        </p:tgtEl>
                                        <p:attrNameLst>
                                          <p:attrName>ppt_w</p:attrName>
                                        </p:attrNameLst>
                                      </p:cBhvr>
                                      <p:tavLst>
                                        <p:tav tm="0">
                                          <p:val>
                                            <p:fltVal val="0"/>
                                          </p:val>
                                        </p:tav>
                                        <p:tav tm="100000">
                                          <p:val>
                                            <p:strVal val="#ppt_w"/>
                                          </p:val>
                                        </p:tav>
                                      </p:tavLst>
                                    </p:anim>
                                    <p:anim calcmode="lin" valueType="num">
                                      <p:cBhvr>
                                        <p:cTn id="16" dur="1000" fill="hold"/>
                                        <p:tgtEl>
                                          <p:spTgt spid="4"/>
                                        </p:tgtEl>
                                        <p:attrNameLst>
                                          <p:attrName>ppt_h</p:attrName>
                                        </p:attrNameLst>
                                      </p:cBhvr>
                                      <p:tavLst>
                                        <p:tav tm="0">
                                          <p:val>
                                            <p:fltVal val="0"/>
                                          </p:val>
                                        </p:tav>
                                        <p:tav tm="100000">
                                          <p:val>
                                            <p:strVal val="#ppt_h"/>
                                          </p:val>
                                        </p:tav>
                                      </p:tavLst>
                                    </p:anim>
                                    <p:anim calcmode="lin" valueType="num">
                                      <p:cBhvr>
                                        <p:cTn id="17" dur="1000" fill="hold"/>
                                        <p:tgtEl>
                                          <p:spTgt spid="4"/>
                                        </p:tgtEl>
                                        <p:attrNameLst>
                                          <p:attrName>ppt_x</p:attrName>
                                        </p:attrNameLst>
                                      </p:cBhvr>
                                      <p:tavLst>
                                        <p:tav tm="0" fmla="#ppt_x+(cos(-2*pi*(1-$))*-#ppt_x-sin(-2*pi*(1-$))*(1-#ppt_y))*(1-$)">
                                          <p:val>
                                            <p:fltVal val="0"/>
                                          </p:val>
                                        </p:tav>
                                        <p:tav tm="100000">
                                          <p:val>
                                            <p:fltVal val="1"/>
                                          </p:val>
                                        </p:tav>
                                      </p:tavLst>
                                    </p:anim>
                                    <p:anim calcmode="lin" valueType="num">
                                      <p:cBhvr>
                                        <p:cTn id="18" dur="1000" fill="hold"/>
                                        <p:tgtEl>
                                          <p:spTgt spid="4"/>
                                        </p:tgtEl>
                                        <p:attrNameLst>
                                          <p:attrName>ppt_y</p:attrName>
                                        </p:attrNameLst>
                                      </p:cBhvr>
                                      <p:tavLst>
                                        <p:tav tm="0" fmla="#ppt_y+(sin(-2*pi*(1-$))*-#ppt_x+cos(-2*pi*(1-$))*(1-#ppt_y))*(1-$)">
                                          <p:val>
                                            <p:fltVal val="0"/>
                                          </p:val>
                                        </p:tav>
                                        <p:tav tm="100000">
                                          <p:val>
                                            <p:fltVal val="1"/>
                                          </p:val>
                                        </p:tav>
                                      </p:tavLst>
                                    </p:anim>
                                  </p:childTnLst>
                                </p:cTn>
                              </p:par>
                            </p:childTnLst>
                          </p:cTn>
                        </p:par>
                        <p:par>
                          <p:cTn id="19" fill="hold">
                            <p:stCondLst>
                              <p:cond delay="2500"/>
                            </p:stCondLst>
                            <p:childTnLst>
                              <p:par>
                                <p:cTn id="20" presetID="16" presetClass="entr" presetSubtype="21" fill="hold" grpId="0" nodeType="after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barn(inVertical)">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4" grpId="0" bldLvl="0" animBg="1"/>
      <p:bldP spid="5" grpId="0" bldLvl="0" animBg="1"/>
      <p:bldP spid="9"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9194613" y="6187441"/>
            <a:ext cx="2997387" cy="670559"/>
          </a:xfrm>
          <a:prstGeom prst="rect">
            <a:avLst/>
          </a:prstGeom>
          <a:solidFill>
            <a:srgbClr val="0198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865089" y="3537695"/>
            <a:ext cx="6457950" cy="3320415"/>
          </a:xfrm>
          <a:prstGeom prst="rect">
            <a:avLst/>
          </a:prstGeom>
          <a:solidFill>
            <a:srgbClr val="01988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L 形 3"/>
          <p:cNvSpPr/>
          <p:nvPr/>
        </p:nvSpPr>
        <p:spPr>
          <a:xfrm flipV="1">
            <a:off x="772379" y="3394820"/>
            <a:ext cx="577215" cy="577215"/>
          </a:xfrm>
          <a:prstGeom prst="corner">
            <a:avLst>
              <a:gd name="adj1" fmla="val 25694"/>
              <a:gd name="adj2" fmla="val 25694"/>
            </a:avLst>
          </a:prstGeom>
          <a:solidFill>
            <a:srgbClr val="0198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7630510" y="1528989"/>
            <a:ext cx="3831021" cy="4241191"/>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4"/>
          <p:cNvSpPr txBox="1"/>
          <p:nvPr/>
        </p:nvSpPr>
        <p:spPr>
          <a:xfrm>
            <a:off x="1349210" y="4774183"/>
            <a:ext cx="5493944" cy="829945"/>
          </a:xfrm>
          <a:prstGeom prst="rect">
            <a:avLst/>
          </a:prstGeom>
          <a:noFill/>
        </p:spPr>
        <p:txBody>
          <a:bodyPr vert="horz" wrap="square" rtlCol="0">
            <a:spAutoFit/>
          </a:bodyPr>
          <a:lstStyle/>
          <a:p>
            <a:pPr defTabSz="412750" hangingPunct="0">
              <a:lnSpc>
                <a:spcPct val="120000"/>
              </a:lnSpc>
            </a:pPr>
            <a:r>
              <a:rPr lang="en-US" altLang="zh-CN" sz="2000" b="1" kern="0" dirty="0">
                <a:solidFill>
                  <a:schemeClr val="bg1"/>
                </a:solidFill>
                <a:latin typeface="方正字迹-典雅楷体简体" pitchFamily="2" charset="-122"/>
                <a:ea typeface="方正字迹-典雅楷体简体" pitchFamily="2" charset="-122"/>
                <a:sym typeface="Century Gothic" panose="020B0502020202020204" pitchFamily="34" charset="0"/>
              </a:rPr>
              <a:t>james harden</a:t>
            </a:r>
            <a:r>
              <a:rPr lang="zh-CN" altLang="en-US" sz="2000" b="1" kern="0" dirty="0">
                <a:solidFill>
                  <a:schemeClr val="bg1"/>
                </a:solidFill>
                <a:latin typeface="方正字迹-典雅楷体简体" pitchFamily="2" charset="-122"/>
                <a:ea typeface="方正字迹-典雅楷体简体" pitchFamily="2" charset="-122"/>
                <a:sym typeface="Century Gothic" panose="020B0502020202020204" pitchFamily="34" charset="0"/>
              </a:rPr>
              <a:t>在较近距离时命中率高于未命中率，而三分线附近命中率低于未命中率。</a:t>
            </a:r>
            <a:endParaRPr lang="zh-CN" altLang="en-US" sz="2000" b="1" kern="0" dirty="0">
              <a:solidFill>
                <a:schemeClr val="bg1"/>
              </a:solidFill>
              <a:latin typeface="方正字迹-典雅楷体简体" pitchFamily="2" charset="-122"/>
              <a:ea typeface="方正字迹-典雅楷体简体" pitchFamily="2" charset="-122"/>
              <a:sym typeface="Century Gothic" panose="020B0502020202020204" pitchFamily="34" charset="0"/>
            </a:endParaRPr>
          </a:p>
        </p:txBody>
      </p:sp>
      <p:grpSp>
        <p:nvGrpSpPr>
          <p:cNvPr id="10" name="组合 67"/>
          <p:cNvGrpSpPr/>
          <p:nvPr/>
        </p:nvGrpSpPr>
        <p:grpSpPr>
          <a:xfrm rot="10800000">
            <a:off x="0" y="292086"/>
            <a:ext cx="2121463" cy="651931"/>
            <a:chOff x="6876257" y="419100"/>
            <a:chExt cx="1591097" cy="488948"/>
          </a:xfrm>
          <a:solidFill>
            <a:srgbClr val="01988F"/>
          </a:solidFill>
        </p:grpSpPr>
        <p:sp>
          <p:nvSpPr>
            <p:cNvPr id="11" name="矩形 9"/>
            <p:cNvSpPr/>
            <p:nvPr/>
          </p:nvSpPr>
          <p:spPr>
            <a:xfrm>
              <a:off x="6876257" y="419100"/>
              <a:ext cx="1591097" cy="488948"/>
            </a:xfrm>
            <a:custGeom>
              <a:avLst/>
              <a:gdLst/>
              <a:ahLst/>
              <a:cxnLst/>
              <a:rect l="l" t="t" r="r" b="b"/>
              <a:pathLst>
                <a:path w="144016" h="869444">
                  <a:moveTo>
                    <a:pt x="0" y="0"/>
                  </a:moveTo>
                  <a:lnTo>
                    <a:pt x="144016" y="0"/>
                  </a:lnTo>
                  <a:lnTo>
                    <a:pt x="144016" y="869444"/>
                  </a:lnTo>
                  <a:lnTo>
                    <a:pt x="0" y="869444"/>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rot="10800000">
              <a:off x="7156658" y="489721"/>
              <a:ext cx="367665" cy="345281"/>
            </a:xfrm>
            <a:prstGeom prst="rect">
              <a:avLst/>
            </a:prstGeom>
            <a:grpFill/>
          </p:spPr>
          <p:txBody>
            <a:bodyPr wrap="none">
              <a:spAutoFit/>
            </a:bodyPr>
            <a:lstStyle/>
            <a:p>
              <a:r>
                <a:rPr lang="en-US" altLang="zh-CN" sz="2400" b="1" dirty="0">
                  <a:solidFill>
                    <a:schemeClr val="bg1"/>
                  </a:solidFill>
                  <a:latin typeface="方正字迹-典雅楷体简体" pitchFamily="2" charset="-122"/>
                  <a:ea typeface="方正字迹-典雅楷体简体" pitchFamily="2" charset="-122"/>
                </a:rPr>
                <a:t>03 </a:t>
              </a:r>
              <a:endParaRPr lang="zh-CN" altLang="en-US" sz="2400" b="1" dirty="0">
                <a:solidFill>
                  <a:schemeClr val="bg1"/>
                </a:solidFill>
                <a:latin typeface="方正字迹-典雅楷体简体" pitchFamily="2" charset="-122"/>
                <a:ea typeface="方正字迹-典雅楷体简体" pitchFamily="2" charset="-122"/>
              </a:endParaRPr>
            </a:p>
          </p:txBody>
        </p:sp>
      </p:grpSp>
      <p:pic>
        <p:nvPicPr>
          <p:cNvPr id="13" name="图片 12" descr="标志与中英文校名组合规范_左右（反白，在深色背景下使用）.png"/>
          <p:cNvPicPr>
            <a:picLocks noChangeAspect="1"/>
          </p:cNvPicPr>
          <p:nvPr/>
        </p:nvPicPr>
        <p:blipFill>
          <a:blip r:embed="rId1" cstate="print"/>
          <a:stretch>
            <a:fillRect/>
          </a:stretch>
        </p:blipFill>
        <p:spPr>
          <a:xfrm>
            <a:off x="9723120" y="6253026"/>
            <a:ext cx="2147657" cy="604974"/>
          </a:xfrm>
          <a:prstGeom prst="rect">
            <a:avLst/>
          </a:prstGeom>
        </p:spPr>
      </p:pic>
      <p:pic>
        <p:nvPicPr>
          <p:cNvPr id="6" name="图片 5"/>
          <p:cNvPicPr>
            <a:picLocks noChangeAspect="1"/>
          </p:cNvPicPr>
          <p:nvPr/>
        </p:nvPicPr>
        <p:blipFill>
          <a:blip r:embed="rId2"/>
          <a:stretch>
            <a:fillRect/>
          </a:stretch>
        </p:blipFill>
        <p:spPr>
          <a:xfrm>
            <a:off x="7134153" y="-60961"/>
            <a:ext cx="5057741" cy="3537695"/>
          </a:xfrm>
          <a:prstGeom prst="rect">
            <a:avLst/>
          </a:prstGeom>
        </p:spPr>
      </p:pic>
    </p:spTree>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edge">
                                      <p:cBhvr>
                                        <p:cTn id="7" dur="1000"/>
                                        <p:tgtEl>
                                          <p:spTgt spid="5"/>
                                        </p:tgtEl>
                                      </p:cBhvr>
                                    </p:animEffect>
                                  </p:childTnLst>
                                </p:cTn>
                              </p:par>
                            </p:childTnLst>
                          </p:cTn>
                        </p:par>
                        <p:par>
                          <p:cTn id="8" fill="hold">
                            <p:stCondLst>
                              <p:cond delay="1000"/>
                            </p:stCondLst>
                            <p:childTnLst>
                              <p:par>
                                <p:cTn id="9" presetID="22" presetClass="entr" presetSubtype="2"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right)">
                                      <p:cBhvr>
                                        <p:cTn id="11" dur="500"/>
                                        <p:tgtEl>
                                          <p:spTgt spid="3"/>
                                        </p:tgtEl>
                                      </p:cBhvr>
                                    </p:animEffect>
                                  </p:childTnLst>
                                </p:cTn>
                              </p:par>
                            </p:childTnLst>
                          </p:cTn>
                        </p:par>
                        <p:par>
                          <p:cTn id="12" fill="hold">
                            <p:stCondLst>
                              <p:cond delay="1500"/>
                            </p:stCondLst>
                            <p:childTnLst>
                              <p:par>
                                <p:cTn id="13" presetID="15" presetClass="entr" presetSubtype="0" fill="hold" grpId="0" nodeType="after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p:cTn id="15" dur="1000" fill="hold"/>
                                        <p:tgtEl>
                                          <p:spTgt spid="4"/>
                                        </p:tgtEl>
                                        <p:attrNameLst>
                                          <p:attrName>ppt_w</p:attrName>
                                        </p:attrNameLst>
                                      </p:cBhvr>
                                      <p:tavLst>
                                        <p:tav tm="0">
                                          <p:val>
                                            <p:fltVal val="0"/>
                                          </p:val>
                                        </p:tav>
                                        <p:tav tm="100000">
                                          <p:val>
                                            <p:strVal val="#ppt_w"/>
                                          </p:val>
                                        </p:tav>
                                      </p:tavLst>
                                    </p:anim>
                                    <p:anim calcmode="lin" valueType="num">
                                      <p:cBhvr>
                                        <p:cTn id="16" dur="1000" fill="hold"/>
                                        <p:tgtEl>
                                          <p:spTgt spid="4"/>
                                        </p:tgtEl>
                                        <p:attrNameLst>
                                          <p:attrName>ppt_h</p:attrName>
                                        </p:attrNameLst>
                                      </p:cBhvr>
                                      <p:tavLst>
                                        <p:tav tm="0">
                                          <p:val>
                                            <p:fltVal val="0"/>
                                          </p:val>
                                        </p:tav>
                                        <p:tav tm="100000">
                                          <p:val>
                                            <p:strVal val="#ppt_h"/>
                                          </p:val>
                                        </p:tav>
                                      </p:tavLst>
                                    </p:anim>
                                    <p:anim calcmode="lin" valueType="num">
                                      <p:cBhvr>
                                        <p:cTn id="17" dur="1000" fill="hold"/>
                                        <p:tgtEl>
                                          <p:spTgt spid="4"/>
                                        </p:tgtEl>
                                        <p:attrNameLst>
                                          <p:attrName>ppt_x</p:attrName>
                                        </p:attrNameLst>
                                      </p:cBhvr>
                                      <p:tavLst>
                                        <p:tav tm="0" fmla="#ppt_x+(cos(-2*pi*(1-$))*-#ppt_x-sin(-2*pi*(1-$))*(1-#ppt_y))*(1-$)">
                                          <p:val>
                                            <p:fltVal val="0"/>
                                          </p:val>
                                        </p:tav>
                                        <p:tav tm="100000">
                                          <p:val>
                                            <p:fltVal val="1"/>
                                          </p:val>
                                        </p:tav>
                                      </p:tavLst>
                                    </p:anim>
                                    <p:anim calcmode="lin" valueType="num">
                                      <p:cBhvr>
                                        <p:cTn id="18" dur="1000" fill="hold"/>
                                        <p:tgtEl>
                                          <p:spTgt spid="4"/>
                                        </p:tgtEl>
                                        <p:attrNameLst>
                                          <p:attrName>ppt_y</p:attrName>
                                        </p:attrNameLst>
                                      </p:cBhvr>
                                      <p:tavLst>
                                        <p:tav tm="0" fmla="#ppt_y+(sin(-2*pi*(1-$))*-#ppt_x+cos(-2*pi*(1-$))*(1-#ppt_y))*(1-$)">
                                          <p:val>
                                            <p:fltVal val="0"/>
                                          </p:val>
                                        </p:tav>
                                        <p:tav tm="100000">
                                          <p:val>
                                            <p:fltVal val="1"/>
                                          </p:val>
                                        </p:tav>
                                      </p:tavLst>
                                    </p:anim>
                                  </p:childTnLst>
                                </p:cTn>
                              </p:par>
                            </p:childTnLst>
                          </p:cTn>
                        </p:par>
                        <p:par>
                          <p:cTn id="19" fill="hold">
                            <p:stCondLst>
                              <p:cond delay="2500"/>
                            </p:stCondLst>
                            <p:childTnLst>
                              <p:par>
                                <p:cTn id="20" presetID="16" presetClass="entr" presetSubtype="21" fill="hold" grpId="0" nodeType="after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barn(inVertical)">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4" grpId="0" bldLvl="0" animBg="1"/>
      <p:bldP spid="5" grpId="0" animBg="1"/>
      <p:bldP spid="9"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9194613" y="6187441"/>
            <a:ext cx="2997387" cy="670559"/>
          </a:xfrm>
          <a:prstGeom prst="rect">
            <a:avLst/>
          </a:prstGeom>
          <a:solidFill>
            <a:srgbClr val="0198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1008599" y="3537695"/>
            <a:ext cx="6457950" cy="3320415"/>
          </a:xfrm>
          <a:prstGeom prst="rect">
            <a:avLst/>
          </a:prstGeom>
          <a:solidFill>
            <a:srgbClr val="01988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L 形 3"/>
          <p:cNvSpPr/>
          <p:nvPr/>
        </p:nvSpPr>
        <p:spPr>
          <a:xfrm flipV="1">
            <a:off x="913349" y="3394820"/>
            <a:ext cx="577215" cy="577215"/>
          </a:xfrm>
          <a:prstGeom prst="corner">
            <a:avLst>
              <a:gd name="adj1" fmla="val 25694"/>
              <a:gd name="adj2" fmla="val 25694"/>
            </a:avLst>
          </a:prstGeom>
          <a:solidFill>
            <a:srgbClr val="0198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7630510" y="1528989"/>
            <a:ext cx="3831021" cy="4241191"/>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4"/>
          <p:cNvSpPr txBox="1"/>
          <p:nvPr/>
        </p:nvSpPr>
        <p:spPr>
          <a:xfrm>
            <a:off x="1490180" y="4104893"/>
            <a:ext cx="5493944" cy="1568450"/>
          </a:xfrm>
          <a:prstGeom prst="rect">
            <a:avLst/>
          </a:prstGeom>
          <a:noFill/>
        </p:spPr>
        <p:txBody>
          <a:bodyPr vert="horz" wrap="square" rtlCol="0">
            <a:spAutoFit/>
          </a:bodyPr>
          <a:lstStyle/>
          <a:p>
            <a:pPr defTabSz="412750" hangingPunct="0">
              <a:lnSpc>
                <a:spcPct val="120000"/>
              </a:lnSpc>
            </a:pPr>
            <a:r>
              <a:rPr lang="zh-CN" altLang="en-US" sz="2000" b="1" kern="0" dirty="0">
                <a:solidFill>
                  <a:schemeClr val="bg1"/>
                </a:solidFill>
                <a:latin typeface="方正字迹-典雅楷体简体" pitchFamily="2" charset="-122"/>
                <a:ea typeface="方正字迹-典雅楷体简体" pitchFamily="2" charset="-122"/>
                <a:sym typeface="Century Gothic" panose="020B0502020202020204" pitchFamily="34" charset="0"/>
              </a:rPr>
              <a:t>总的来说，三位球员得分能力很强，他们在内线附近成功率比较高，这也符合距离相对较近时命中率较高的认知。三分球的出手明显多于中投，而且三分球命中率也相对比较高。</a:t>
            </a:r>
            <a:endParaRPr lang="zh-CN" altLang="en-US" sz="2000" b="1" kern="0" dirty="0">
              <a:solidFill>
                <a:schemeClr val="bg1"/>
              </a:solidFill>
              <a:latin typeface="方正字迹-典雅楷体简体" pitchFamily="2" charset="-122"/>
              <a:ea typeface="方正字迹-典雅楷体简体" pitchFamily="2" charset="-122"/>
              <a:sym typeface="Century Gothic" panose="020B0502020202020204" pitchFamily="34" charset="0"/>
            </a:endParaRPr>
          </a:p>
        </p:txBody>
      </p:sp>
      <p:grpSp>
        <p:nvGrpSpPr>
          <p:cNvPr id="10" name="组合 67"/>
          <p:cNvGrpSpPr/>
          <p:nvPr/>
        </p:nvGrpSpPr>
        <p:grpSpPr>
          <a:xfrm rot="10800000">
            <a:off x="0" y="292086"/>
            <a:ext cx="2121463" cy="651931"/>
            <a:chOff x="6876257" y="419100"/>
            <a:chExt cx="1591097" cy="488948"/>
          </a:xfrm>
          <a:solidFill>
            <a:srgbClr val="01988F"/>
          </a:solidFill>
        </p:grpSpPr>
        <p:sp>
          <p:nvSpPr>
            <p:cNvPr id="11" name="矩形 9"/>
            <p:cNvSpPr/>
            <p:nvPr/>
          </p:nvSpPr>
          <p:spPr>
            <a:xfrm>
              <a:off x="6876257" y="419100"/>
              <a:ext cx="1591097" cy="488948"/>
            </a:xfrm>
            <a:custGeom>
              <a:avLst/>
              <a:gdLst/>
              <a:ahLst/>
              <a:cxnLst/>
              <a:rect l="l" t="t" r="r" b="b"/>
              <a:pathLst>
                <a:path w="144016" h="869444">
                  <a:moveTo>
                    <a:pt x="0" y="0"/>
                  </a:moveTo>
                  <a:lnTo>
                    <a:pt x="144016" y="0"/>
                  </a:lnTo>
                  <a:lnTo>
                    <a:pt x="144016" y="869444"/>
                  </a:lnTo>
                  <a:lnTo>
                    <a:pt x="0" y="869444"/>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rot="10800000">
              <a:off x="7156658" y="489721"/>
              <a:ext cx="367665" cy="345281"/>
            </a:xfrm>
            <a:prstGeom prst="rect">
              <a:avLst/>
            </a:prstGeom>
            <a:grpFill/>
          </p:spPr>
          <p:txBody>
            <a:bodyPr wrap="none">
              <a:spAutoFit/>
            </a:bodyPr>
            <a:lstStyle/>
            <a:p>
              <a:r>
                <a:rPr lang="en-US" altLang="zh-CN" sz="2400" b="1" dirty="0">
                  <a:solidFill>
                    <a:schemeClr val="bg1"/>
                  </a:solidFill>
                  <a:latin typeface="方正字迹-典雅楷体简体" pitchFamily="2" charset="-122"/>
                  <a:ea typeface="方正字迹-典雅楷体简体" pitchFamily="2" charset="-122"/>
                </a:rPr>
                <a:t>03</a:t>
              </a:r>
              <a:endParaRPr lang="zh-CN" altLang="en-US" sz="2400" b="1" dirty="0">
                <a:solidFill>
                  <a:schemeClr val="bg1"/>
                </a:solidFill>
                <a:latin typeface="方正字迹-典雅楷体简体" pitchFamily="2" charset="-122"/>
                <a:ea typeface="方正字迹-典雅楷体简体" pitchFamily="2" charset="-122"/>
              </a:endParaRPr>
            </a:p>
          </p:txBody>
        </p:sp>
      </p:grpSp>
      <p:pic>
        <p:nvPicPr>
          <p:cNvPr id="13" name="图片 12" descr="标志与中英文校名组合规范_左右（反白，在深色背景下使用）.png"/>
          <p:cNvPicPr>
            <a:picLocks noChangeAspect="1"/>
          </p:cNvPicPr>
          <p:nvPr/>
        </p:nvPicPr>
        <p:blipFill>
          <a:blip r:embed="rId1" cstate="print"/>
          <a:stretch>
            <a:fillRect/>
          </a:stretch>
        </p:blipFill>
        <p:spPr>
          <a:xfrm>
            <a:off x="9723120" y="6253026"/>
            <a:ext cx="2147657" cy="604974"/>
          </a:xfrm>
          <a:prstGeom prst="rect">
            <a:avLst/>
          </a:prstGeom>
        </p:spPr>
      </p:pic>
      <p:pic>
        <p:nvPicPr>
          <p:cNvPr id="2" name="图片 1"/>
          <p:cNvPicPr>
            <a:picLocks noChangeAspect="1"/>
          </p:cNvPicPr>
          <p:nvPr/>
        </p:nvPicPr>
        <p:blipFill>
          <a:blip r:embed="rId2"/>
          <a:stretch>
            <a:fillRect/>
          </a:stretch>
        </p:blipFill>
        <p:spPr>
          <a:xfrm>
            <a:off x="7132247" y="-1"/>
            <a:ext cx="4997802" cy="3540235"/>
          </a:xfrm>
          <a:prstGeom prst="rect">
            <a:avLst/>
          </a:prstGeom>
        </p:spPr>
      </p:pic>
    </p:spTree>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edge">
                                      <p:cBhvr>
                                        <p:cTn id="7" dur="1000"/>
                                        <p:tgtEl>
                                          <p:spTgt spid="5"/>
                                        </p:tgtEl>
                                      </p:cBhvr>
                                    </p:animEffect>
                                  </p:childTnLst>
                                </p:cTn>
                              </p:par>
                            </p:childTnLst>
                          </p:cTn>
                        </p:par>
                        <p:par>
                          <p:cTn id="8" fill="hold">
                            <p:stCondLst>
                              <p:cond delay="1000"/>
                            </p:stCondLst>
                            <p:childTnLst>
                              <p:par>
                                <p:cTn id="9" presetID="22" presetClass="entr" presetSubtype="2"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right)">
                                      <p:cBhvr>
                                        <p:cTn id="11" dur="500"/>
                                        <p:tgtEl>
                                          <p:spTgt spid="3"/>
                                        </p:tgtEl>
                                      </p:cBhvr>
                                    </p:animEffect>
                                  </p:childTnLst>
                                </p:cTn>
                              </p:par>
                            </p:childTnLst>
                          </p:cTn>
                        </p:par>
                        <p:par>
                          <p:cTn id="12" fill="hold">
                            <p:stCondLst>
                              <p:cond delay="1500"/>
                            </p:stCondLst>
                            <p:childTnLst>
                              <p:par>
                                <p:cTn id="13" presetID="15" presetClass="entr" presetSubtype="0" fill="hold" grpId="0" nodeType="after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p:cTn id="15" dur="1000" fill="hold"/>
                                        <p:tgtEl>
                                          <p:spTgt spid="4"/>
                                        </p:tgtEl>
                                        <p:attrNameLst>
                                          <p:attrName>ppt_w</p:attrName>
                                        </p:attrNameLst>
                                      </p:cBhvr>
                                      <p:tavLst>
                                        <p:tav tm="0">
                                          <p:val>
                                            <p:fltVal val="0"/>
                                          </p:val>
                                        </p:tav>
                                        <p:tav tm="100000">
                                          <p:val>
                                            <p:strVal val="#ppt_w"/>
                                          </p:val>
                                        </p:tav>
                                      </p:tavLst>
                                    </p:anim>
                                    <p:anim calcmode="lin" valueType="num">
                                      <p:cBhvr>
                                        <p:cTn id="16" dur="1000" fill="hold"/>
                                        <p:tgtEl>
                                          <p:spTgt spid="4"/>
                                        </p:tgtEl>
                                        <p:attrNameLst>
                                          <p:attrName>ppt_h</p:attrName>
                                        </p:attrNameLst>
                                      </p:cBhvr>
                                      <p:tavLst>
                                        <p:tav tm="0">
                                          <p:val>
                                            <p:fltVal val="0"/>
                                          </p:val>
                                        </p:tav>
                                        <p:tav tm="100000">
                                          <p:val>
                                            <p:strVal val="#ppt_h"/>
                                          </p:val>
                                        </p:tav>
                                      </p:tavLst>
                                    </p:anim>
                                    <p:anim calcmode="lin" valueType="num">
                                      <p:cBhvr>
                                        <p:cTn id="17" dur="1000" fill="hold"/>
                                        <p:tgtEl>
                                          <p:spTgt spid="4"/>
                                        </p:tgtEl>
                                        <p:attrNameLst>
                                          <p:attrName>ppt_x</p:attrName>
                                        </p:attrNameLst>
                                      </p:cBhvr>
                                      <p:tavLst>
                                        <p:tav tm="0" fmla="#ppt_x+(cos(-2*pi*(1-$))*-#ppt_x-sin(-2*pi*(1-$))*(1-#ppt_y))*(1-$)">
                                          <p:val>
                                            <p:fltVal val="0"/>
                                          </p:val>
                                        </p:tav>
                                        <p:tav tm="100000">
                                          <p:val>
                                            <p:fltVal val="1"/>
                                          </p:val>
                                        </p:tav>
                                      </p:tavLst>
                                    </p:anim>
                                    <p:anim calcmode="lin" valueType="num">
                                      <p:cBhvr>
                                        <p:cTn id="18" dur="1000" fill="hold"/>
                                        <p:tgtEl>
                                          <p:spTgt spid="4"/>
                                        </p:tgtEl>
                                        <p:attrNameLst>
                                          <p:attrName>ppt_y</p:attrName>
                                        </p:attrNameLst>
                                      </p:cBhvr>
                                      <p:tavLst>
                                        <p:tav tm="0" fmla="#ppt_y+(sin(-2*pi*(1-$))*-#ppt_x+cos(-2*pi*(1-$))*(1-#ppt_y))*(1-$)">
                                          <p:val>
                                            <p:fltVal val="0"/>
                                          </p:val>
                                        </p:tav>
                                        <p:tav tm="100000">
                                          <p:val>
                                            <p:fltVal val="1"/>
                                          </p:val>
                                        </p:tav>
                                      </p:tavLst>
                                    </p:anim>
                                  </p:childTnLst>
                                </p:cTn>
                              </p:par>
                            </p:childTnLst>
                          </p:cTn>
                        </p:par>
                        <p:par>
                          <p:cTn id="19" fill="hold">
                            <p:stCondLst>
                              <p:cond delay="2500"/>
                            </p:stCondLst>
                            <p:childTnLst>
                              <p:par>
                                <p:cTn id="20" presetID="16" presetClass="entr" presetSubtype="21" fill="hold" grpId="0" nodeType="after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barn(inVertical)">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4" grpId="0" bldLvl="0" animBg="1"/>
      <p:bldP spid="5" grpId="0" bldLvl="0" animBg="1"/>
      <p:bldP spid="9"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10664059" y="-1"/>
            <a:ext cx="842962" cy="6858001"/>
          </a:xfrm>
          <a:prstGeom prst="rect">
            <a:avLst/>
          </a:prstGeom>
          <a:solidFill>
            <a:srgbClr val="01988F"/>
          </a:solidFill>
          <a:ln>
            <a:solidFill>
              <a:srgbClr val="019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9524344" y="0"/>
            <a:ext cx="842962" cy="6858001"/>
          </a:xfrm>
          <a:prstGeom prst="rect">
            <a:avLst/>
          </a:prstGeom>
          <a:solidFill>
            <a:srgbClr val="01988F"/>
          </a:solidFill>
          <a:ln>
            <a:solidFill>
              <a:srgbClr val="019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图片 14" descr="16-9 翡翠绿去色.jpg"/>
          <p:cNvPicPr>
            <a:picLocks noChangeAspect="1"/>
          </p:cNvPicPr>
          <p:nvPr/>
        </p:nvPicPr>
        <p:blipFill>
          <a:blip r:embed="rId1" cstate="print"/>
          <a:stretch>
            <a:fillRect/>
          </a:stretch>
        </p:blipFill>
        <p:spPr>
          <a:xfrm>
            <a:off x="3207368" y="458341"/>
            <a:ext cx="8984632" cy="5989755"/>
          </a:xfrm>
          <a:prstGeom prst="rect">
            <a:avLst/>
          </a:prstGeom>
        </p:spPr>
      </p:pic>
      <p:pic>
        <p:nvPicPr>
          <p:cNvPr id="16" name="图片 15" descr="16-9翡翠绿.jpg"/>
          <p:cNvPicPr>
            <a:picLocks noChangeAspect="1"/>
          </p:cNvPicPr>
          <p:nvPr/>
        </p:nvPicPr>
        <p:blipFill>
          <a:blip r:embed="rId2" cstate="print"/>
          <a:stretch>
            <a:fillRect/>
          </a:stretch>
        </p:blipFill>
        <p:spPr>
          <a:xfrm>
            <a:off x="3207368" y="458341"/>
            <a:ext cx="8994790" cy="5996527"/>
          </a:xfrm>
          <a:prstGeom prst="rect">
            <a:avLst/>
          </a:prstGeom>
        </p:spPr>
      </p:pic>
      <p:sp>
        <p:nvSpPr>
          <p:cNvPr id="31" name="矩形 30"/>
          <p:cNvSpPr/>
          <p:nvPr/>
        </p:nvSpPr>
        <p:spPr>
          <a:xfrm>
            <a:off x="523861" y="-1"/>
            <a:ext cx="2688299" cy="6858000"/>
          </a:xfrm>
          <a:prstGeom prst="rect">
            <a:avLst/>
          </a:prstGeom>
          <a:solidFill>
            <a:srgbClr val="01988F">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dirty="0"/>
          </a:p>
        </p:txBody>
      </p:sp>
      <p:cxnSp>
        <p:nvCxnSpPr>
          <p:cNvPr id="32" name="直接连接符 31"/>
          <p:cNvCxnSpPr/>
          <p:nvPr/>
        </p:nvCxnSpPr>
        <p:spPr>
          <a:xfrm>
            <a:off x="715006" y="6089643"/>
            <a:ext cx="2688299" cy="0"/>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841016" y="934456"/>
            <a:ext cx="492443" cy="5832104"/>
          </a:xfrm>
          <a:prstGeom prst="rect">
            <a:avLst/>
          </a:prstGeom>
          <a:noFill/>
        </p:spPr>
        <p:txBody>
          <a:bodyPr vert="eaVert" wrap="square" lIns="0" tIns="0" rIns="0" bIns="0" rtlCol="0">
            <a:spAutoFit/>
          </a:bodyPr>
          <a:lstStyle/>
          <a:p>
            <a:pPr marL="0" lvl="1"/>
            <a:r>
              <a:rPr lang="zh-CN" altLang="en-US" sz="3200" b="1" spc="800" dirty="0">
                <a:solidFill>
                  <a:schemeClr val="bg1"/>
                </a:solidFill>
                <a:latin typeface="方正字迹-典雅楷体简体" pitchFamily="2" charset="-122"/>
                <a:ea typeface="方正字迹-典雅楷体简体" pitchFamily="2" charset="-122"/>
              </a:rPr>
              <a:t>投篮命中率较高的方式</a:t>
            </a:r>
            <a:endParaRPr lang="zh-CN" altLang="en-US" sz="3200" b="1" spc="800" dirty="0">
              <a:solidFill>
                <a:schemeClr val="bg1"/>
              </a:solidFill>
              <a:latin typeface="方正字迹-典雅楷体简体" pitchFamily="2" charset="-122"/>
              <a:ea typeface="方正字迹-典雅楷体简体" pitchFamily="2" charset="-122"/>
            </a:endParaRPr>
          </a:p>
        </p:txBody>
      </p:sp>
      <p:sp>
        <p:nvSpPr>
          <p:cNvPr id="38" name="TextBox 37"/>
          <p:cNvSpPr txBox="1"/>
          <p:nvPr/>
        </p:nvSpPr>
        <p:spPr>
          <a:xfrm>
            <a:off x="1225935" y="2375591"/>
            <a:ext cx="2112235" cy="1661795"/>
          </a:xfrm>
          <a:prstGeom prst="rect">
            <a:avLst/>
          </a:prstGeom>
          <a:noFill/>
        </p:spPr>
        <p:txBody>
          <a:bodyPr wrap="square" lIns="0" tIns="0" rIns="0" bIns="0" rtlCol="0">
            <a:spAutoFit/>
          </a:bodyPr>
          <a:lstStyle/>
          <a:p>
            <a:pPr algn="ctr"/>
            <a:r>
              <a:rPr lang="en-US" altLang="zh-CN" sz="5400" b="1" dirty="0">
                <a:solidFill>
                  <a:schemeClr val="bg1"/>
                </a:solidFill>
                <a:latin typeface="方正字迹-典雅楷体简体" pitchFamily="2" charset="-122"/>
                <a:ea typeface="方正字迹-典雅楷体简体" pitchFamily="2" charset="-122"/>
              </a:rPr>
              <a:t>PART </a:t>
            </a:r>
            <a:endParaRPr lang="en-US" altLang="zh-CN" sz="5400" b="1" dirty="0">
              <a:solidFill>
                <a:schemeClr val="bg1"/>
              </a:solidFill>
              <a:latin typeface="方正字迹-典雅楷体简体" pitchFamily="2" charset="-122"/>
              <a:ea typeface="方正字迹-典雅楷体简体" pitchFamily="2" charset="-122"/>
            </a:endParaRPr>
          </a:p>
          <a:p>
            <a:pPr algn="ctr"/>
            <a:r>
              <a:rPr lang="en-US" altLang="zh-CN" sz="5400" b="1" dirty="0">
                <a:solidFill>
                  <a:schemeClr val="bg1"/>
                </a:solidFill>
                <a:latin typeface="方正字迹-典雅楷体简体" pitchFamily="2" charset="-122"/>
                <a:ea typeface="方正字迹-典雅楷体简体" pitchFamily="2" charset="-122"/>
              </a:rPr>
              <a:t>05</a:t>
            </a:r>
            <a:endParaRPr lang="zh-CN" altLang="en-US" sz="5400" b="1" dirty="0">
              <a:solidFill>
                <a:schemeClr val="bg1"/>
              </a:solidFill>
              <a:latin typeface="方正字迹-典雅楷体简体" pitchFamily="2" charset="-122"/>
              <a:ea typeface="方正字迹-典雅楷体简体" pitchFamily="2" charset="-122"/>
            </a:endParaRPr>
          </a:p>
        </p:txBody>
      </p:sp>
      <p:pic>
        <p:nvPicPr>
          <p:cNvPr id="14" name="图片 13" descr="标志与中英文校名组合规范_左右（反白，在深色背景下使用）.png"/>
          <p:cNvPicPr>
            <a:picLocks noChangeAspect="1"/>
          </p:cNvPicPr>
          <p:nvPr/>
        </p:nvPicPr>
        <p:blipFill>
          <a:blip r:embed="rId3" cstate="print"/>
          <a:stretch>
            <a:fillRect/>
          </a:stretch>
        </p:blipFill>
        <p:spPr>
          <a:xfrm>
            <a:off x="794181" y="107214"/>
            <a:ext cx="2147657" cy="604974"/>
          </a:xfrm>
          <a:prstGeom prst="rect">
            <a:avLst/>
          </a:prstGeom>
        </p:spPr>
      </p:pic>
    </p:spTree>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linds(horizontal)">
                                      <p:cBhvr>
                                        <p:cTn id="7" dur="500"/>
                                        <p:tgtEl>
                                          <p:spTgt spid="12"/>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blinds(horizontal)">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2000"/>
                                        <p:tgtEl>
                                          <p:spTgt spid="16"/>
                                        </p:tgtEl>
                                      </p:cBhvr>
                                    </p:animEffect>
                                  </p:childTnLst>
                                </p:cTn>
                              </p:par>
                            </p:childTnLst>
                          </p:cTn>
                        </p:par>
                        <p:par>
                          <p:cTn id="16" fill="hold">
                            <p:stCondLst>
                              <p:cond delay="2000"/>
                            </p:stCondLst>
                            <p:childTnLst>
                              <p:par>
                                <p:cTn id="17" presetID="16" presetClass="entr" presetSubtype="42" fill="hold" grpId="0" nodeType="afterEffect">
                                  <p:stCondLst>
                                    <p:cond delay="0"/>
                                  </p:stCondLst>
                                  <p:childTnLst>
                                    <p:set>
                                      <p:cBhvr>
                                        <p:cTn id="18" dur="1" fill="hold">
                                          <p:stCondLst>
                                            <p:cond delay="0"/>
                                          </p:stCondLst>
                                        </p:cTn>
                                        <p:tgtEl>
                                          <p:spTgt spid="31"/>
                                        </p:tgtEl>
                                        <p:attrNameLst>
                                          <p:attrName>style.visibility</p:attrName>
                                        </p:attrNameLst>
                                      </p:cBhvr>
                                      <p:to>
                                        <p:strVal val="visible"/>
                                      </p:to>
                                    </p:set>
                                    <p:animEffect transition="in" filter="barn(outHorizontal)">
                                      <p:cBhvr>
                                        <p:cTn id="19" dur="500"/>
                                        <p:tgtEl>
                                          <p:spTgt spid="31"/>
                                        </p:tgtEl>
                                      </p:cBhvr>
                                    </p:animEffect>
                                  </p:childTnLst>
                                </p:cTn>
                              </p:par>
                            </p:childTnLst>
                          </p:cTn>
                        </p:par>
                        <p:par>
                          <p:cTn id="20" fill="hold">
                            <p:stCondLst>
                              <p:cond delay="2500"/>
                            </p:stCondLst>
                            <p:childTnLst>
                              <p:par>
                                <p:cTn id="21" presetID="22" presetClass="entr" presetSubtype="4" fill="hold" nodeType="afterEffect">
                                  <p:stCondLst>
                                    <p:cond delay="0"/>
                                  </p:stCondLst>
                                  <p:childTnLst>
                                    <p:set>
                                      <p:cBhvr>
                                        <p:cTn id="22" dur="1" fill="hold">
                                          <p:stCondLst>
                                            <p:cond delay="0"/>
                                          </p:stCondLst>
                                        </p:cTn>
                                        <p:tgtEl>
                                          <p:spTgt spid="32"/>
                                        </p:tgtEl>
                                        <p:attrNameLst>
                                          <p:attrName>style.visibility</p:attrName>
                                        </p:attrNameLst>
                                      </p:cBhvr>
                                      <p:to>
                                        <p:strVal val="visible"/>
                                      </p:to>
                                    </p:set>
                                    <p:animEffect transition="in" filter="wipe(down)">
                                      <p:cBhvr>
                                        <p:cTn id="23" dur="500"/>
                                        <p:tgtEl>
                                          <p:spTgt spid="32"/>
                                        </p:tgtEl>
                                      </p:cBhvr>
                                    </p:animEffect>
                                  </p:childTnLst>
                                </p:cTn>
                              </p:par>
                            </p:childTnLst>
                          </p:cTn>
                        </p:par>
                        <p:par>
                          <p:cTn id="24" fill="hold">
                            <p:stCondLst>
                              <p:cond delay="3000"/>
                            </p:stCondLst>
                            <p:childTnLst>
                              <p:par>
                                <p:cTn id="25" presetID="47" presetClass="entr" presetSubtype="0" fill="hold" grpId="0" nodeType="afterEffect">
                                  <p:stCondLst>
                                    <p:cond delay="0"/>
                                  </p:stCondLst>
                                  <p:childTnLst>
                                    <p:set>
                                      <p:cBhvr>
                                        <p:cTn id="26" dur="1" fill="hold">
                                          <p:stCondLst>
                                            <p:cond delay="0"/>
                                          </p:stCondLst>
                                        </p:cTn>
                                        <p:tgtEl>
                                          <p:spTgt spid="38"/>
                                        </p:tgtEl>
                                        <p:attrNameLst>
                                          <p:attrName>style.visibility</p:attrName>
                                        </p:attrNameLst>
                                      </p:cBhvr>
                                      <p:to>
                                        <p:strVal val="visible"/>
                                      </p:to>
                                    </p:set>
                                    <p:animEffect transition="in" filter="fade">
                                      <p:cBhvr>
                                        <p:cTn id="27" dur="500"/>
                                        <p:tgtEl>
                                          <p:spTgt spid="38"/>
                                        </p:tgtEl>
                                      </p:cBhvr>
                                    </p:animEffect>
                                    <p:anim calcmode="lin" valueType="num">
                                      <p:cBhvr>
                                        <p:cTn id="28" dur="500" fill="hold"/>
                                        <p:tgtEl>
                                          <p:spTgt spid="38"/>
                                        </p:tgtEl>
                                        <p:attrNameLst>
                                          <p:attrName>ppt_x</p:attrName>
                                        </p:attrNameLst>
                                      </p:cBhvr>
                                      <p:tavLst>
                                        <p:tav tm="0">
                                          <p:val>
                                            <p:strVal val="#ppt_x"/>
                                          </p:val>
                                        </p:tav>
                                        <p:tav tm="100000">
                                          <p:val>
                                            <p:strVal val="#ppt_x"/>
                                          </p:val>
                                        </p:tav>
                                      </p:tavLst>
                                    </p:anim>
                                    <p:anim calcmode="lin" valueType="num">
                                      <p:cBhvr>
                                        <p:cTn id="29" dur="500" fill="hold"/>
                                        <p:tgtEl>
                                          <p:spTgt spid="38"/>
                                        </p:tgtEl>
                                        <p:attrNameLst>
                                          <p:attrName>ppt_y</p:attrName>
                                        </p:attrNameLst>
                                      </p:cBhvr>
                                      <p:tavLst>
                                        <p:tav tm="0">
                                          <p:val>
                                            <p:strVal val="#ppt_y-.1"/>
                                          </p:val>
                                        </p:tav>
                                        <p:tav tm="100000">
                                          <p:val>
                                            <p:strVal val="#ppt_y"/>
                                          </p:val>
                                        </p:tav>
                                      </p:tavLst>
                                    </p:anim>
                                  </p:childTnLst>
                                </p:cTn>
                              </p:par>
                            </p:childTnLst>
                          </p:cTn>
                        </p:par>
                        <p:par>
                          <p:cTn id="30" fill="hold">
                            <p:stCondLst>
                              <p:cond delay="3500"/>
                            </p:stCondLst>
                            <p:childTnLst>
                              <p:par>
                                <p:cTn id="31" presetID="12" presetClass="entr" presetSubtype="8" fill="hold" grpId="0" nodeType="afterEffect">
                                  <p:stCondLst>
                                    <p:cond delay="0"/>
                                  </p:stCondLst>
                                  <p:childTnLst>
                                    <p:set>
                                      <p:cBhvr>
                                        <p:cTn id="32" dur="1" fill="hold">
                                          <p:stCondLst>
                                            <p:cond delay="0"/>
                                          </p:stCondLst>
                                        </p:cTn>
                                        <p:tgtEl>
                                          <p:spTgt spid="37"/>
                                        </p:tgtEl>
                                        <p:attrNameLst>
                                          <p:attrName>style.visibility</p:attrName>
                                        </p:attrNameLst>
                                      </p:cBhvr>
                                      <p:to>
                                        <p:strVal val="visible"/>
                                      </p:to>
                                    </p:set>
                                    <p:animEffect transition="in" filter="slide(fromLeft)">
                                      <p:cBhvr>
                                        <p:cTn id="33"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2" grpId="0" animBg="1"/>
      <p:bldP spid="31" grpId="0" bldLvl="0" animBg="1"/>
      <p:bldP spid="37" grpId="0"/>
      <p:bldP spid="38"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3"/>
          <p:cNvSpPr/>
          <p:nvPr/>
        </p:nvSpPr>
        <p:spPr>
          <a:xfrm>
            <a:off x="-10347" y="1"/>
            <a:ext cx="12202347" cy="1103585"/>
          </a:xfrm>
          <a:prstGeom prst="rect">
            <a:avLst/>
          </a:prstGeom>
          <a:solidFill>
            <a:srgbClr val="0198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5" name="组合 67"/>
          <p:cNvGrpSpPr/>
          <p:nvPr/>
        </p:nvGrpSpPr>
        <p:grpSpPr>
          <a:xfrm rot="10800000">
            <a:off x="0" y="220718"/>
            <a:ext cx="2121463" cy="651931"/>
            <a:chOff x="6876257" y="419100"/>
            <a:chExt cx="1591097" cy="488948"/>
          </a:xfrm>
          <a:solidFill>
            <a:schemeClr val="bg1"/>
          </a:solidFill>
        </p:grpSpPr>
        <p:sp>
          <p:nvSpPr>
            <p:cNvPr id="26" name="矩形 9"/>
            <p:cNvSpPr/>
            <p:nvPr/>
          </p:nvSpPr>
          <p:spPr>
            <a:xfrm>
              <a:off x="6876257" y="419100"/>
              <a:ext cx="1591097" cy="488948"/>
            </a:xfrm>
            <a:custGeom>
              <a:avLst/>
              <a:gdLst/>
              <a:ahLst/>
              <a:cxnLst/>
              <a:rect l="l" t="t" r="r" b="b"/>
              <a:pathLst>
                <a:path w="144016" h="869444">
                  <a:moveTo>
                    <a:pt x="0" y="0"/>
                  </a:moveTo>
                  <a:lnTo>
                    <a:pt x="144016" y="0"/>
                  </a:lnTo>
                  <a:lnTo>
                    <a:pt x="144016" y="869444"/>
                  </a:lnTo>
                  <a:lnTo>
                    <a:pt x="0" y="869444"/>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p:nvSpPr>
          <p:spPr>
            <a:xfrm rot="10800000">
              <a:off x="7333252" y="467366"/>
              <a:ext cx="677108" cy="392415"/>
            </a:xfrm>
            <a:prstGeom prst="rect">
              <a:avLst/>
            </a:prstGeom>
            <a:grpFill/>
          </p:spPr>
          <p:txBody>
            <a:bodyPr wrap="square">
              <a:spAutoFit/>
            </a:bodyPr>
            <a:lstStyle/>
            <a:p>
              <a:r>
                <a:rPr lang="zh-CN" altLang="en-US" sz="2800" b="1" dirty="0">
                  <a:solidFill>
                    <a:srgbClr val="01988F"/>
                  </a:solidFill>
                  <a:latin typeface="方正字迹-典雅楷体简体" pitchFamily="2" charset="-122"/>
                  <a:ea typeface="方正字迹-典雅楷体简体" pitchFamily="2" charset="-122"/>
                </a:rPr>
                <a:t>流程</a:t>
              </a:r>
              <a:endParaRPr lang="zh-CN" altLang="en-US" sz="2800" b="1" dirty="0">
                <a:solidFill>
                  <a:srgbClr val="01988F"/>
                </a:solidFill>
                <a:latin typeface="方正字迹-典雅楷体简体" pitchFamily="2" charset="-122"/>
                <a:ea typeface="方正字迹-典雅楷体简体" pitchFamily="2" charset="-122"/>
              </a:endParaRPr>
            </a:p>
          </p:txBody>
        </p:sp>
      </p:grpSp>
      <p:pic>
        <p:nvPicPr>
          <p:cNvPr id="28" name="图片 27" descr="标志与中英文校名组合规范_左右（反白，在深色背景下使用）.png"/>
          <p:cNvPicPr>
            <a:picLocks noChangeAspect="1"/>
          </p:cNvPicPr>
          <p:nvPr/>
        </p:nvPicPr>
        <p:blipFill>
          <a:blip r:embed="rId1" cstate="print"/>
          <a:stretch>
            <a:fillRect/>
          </a:stretch>
        </p:blipFill>
        <p:spPr>
          <a:xfrm>
            <a:off x="9443806" y="208709"/>
            <a:ext cx="2399624" cy="675950"/>
          </a:xfrm>
          <a:prstGeom prst="rect">
            <a:avLst/>
          </a:prstGeom>
        </p:spPr>
      </p:pic>
      <p:pic>
        <p:nvPicPr>
          <p:cNvPr id="7" name="图片 6"/>
          <p:cNvPicPr>
            <a:picLocks noChangeAspect="1"/>
          </p:cNvPicPr>
          <p:nvPr/>
        </p:nvPicPr>
        <p:blipFill>
          <a:blip r:embed="rId2"/>
          <a:stretch>
            <a:fillRect/>
          </a:stretch>
        </p:blipFill>
        <p:spPr>
          <a:xfrm>
            <a:off x="1872101" y="1324303"/>
            <a:ext cx="7686428" cy="5191058"/>
          </a:xfrm>
          <a:prstGeom prst="rect">
            <a:avLst/>
          </a:prstGeom>
        </p:spPr>
      </p:pic>
    </p:spTree>
  </p:cSld>
  <p:clrMapOvr>
    <a:masterClrMapping/>
  </p:clrMapOvr>
  <p:transition spd="slow">
    <p:random/>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481944"/>
            <a:ext cx="12200890" cy="963930"/>
          </a:xfrm>
          <a:prstGeom prst="rect">
            <a:avLst/>
          </a:prstGeom>
          <a:solidFill>
            <a:srgbClr val="01988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5400" b="1" dirty="0">
                <a:solidFill>
                  <a:srgbClr val="002060"/>
                </a:solidFill>
              </a:rPr>
              <a:t>附加题</a:t>
            </a:r>
            <a:endParaRPr lang="zh-CN" altLang="en-US" sz="5400" b="1" dirty="0">
              <a:solidFill>
                <a:srgbClr val="002060"/>
              </a:solidFill>
            </a:endParaRPr>
          </a:p>
        </p:txBody>
      </p:sp>
      <p:sp>
        <p:nvSpPr>
          <p:cNvPr id="12" name="矩形 11"/>
          <p:cNvSpPr/>
          <p:nvPr/>
        </p:nvSpPr>
        <p:spPr>
          <a:xfrm>
            <a:off x="9194613" y="6187441"/>
            <a:ext cx="2997387" cy="670559"/>
          </a:xfrm>
          <a:prstGeom prst="rect">
            <a:avLst/>
          </a:prstGeom>
          <a:solidFill>
            <a:srgbClr val="0198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 name="图片 12" descr="标志与中英文校名组合规范_左右（反白，在深色背景下使用）.png"/>
          <p:cNvPicPr>
            <a:picLocks noChangeAspect="1"/>
          </p:cNvPicPr>
          <p:nvPr/>
        </p:nvPicPr>
        <p:blipFill>
          <a:blip r:embed="rId1" cstate="print"/>
          <a:stretch>
            <a:fillRect/>
          </a:stretch>
        </p:blipFill>
        <p:spPr>
          <a:xfrm>
            <a:off x="9723120" y="6253026"/>
            <a:ext cx="2147657" cy="604974"/>
          </a:xfrm>
          <a:prstGeom prst="rect">
            <a:avLst/>
          </a:prstGeom>
        </p:spPr>
      </p:pic>
      <p:sp>
        <p:nvSpPr>
          <p:cNvPr id="14" name="文本框 13"/>
          <p:cNvSpPr txBox="1"/>
          <p:nvPr/>
        </p:nvSpPr>
        <p:spPr>
          <a:xfrm>
            <a:off x="774192" y="1965390"/>
            <a:ext cx="10643616" cy="3816429"/>
          </a:xfrm>
          <a:prstGeom prst="rect">
            <a:avLst/>
          </a:prstGeom>
          <a:noFill/>
        </p:spPr>
        <p:txBody>
          <a:bodyPr wrap="square" rtlCol="0">
            <a:spAutoFit/>
          </a:bodyPr>
          <a:lstStyle/>
          <a:p>
            <a:r>
              <a:rPr lang="en-US" altLang="zh-CN" dirty="0"/>
              <a:t>           </a:t>
            </a:r>
            <a:endParaRPr lang="en-US" altLang="zh-CN" dirty="0"/>
          </a:p>
          <a:p>
            <a:r>
              <a:rPr lang="en-US" altLang="zh-CN" sz="2800" dirty="0"/>
              <a:t>        </a:t>
            </a:r>
            <a:endParaRPr lang="en-US" altLang="zh-CN" sz="2800" dirty="0"/>
          </a:p>
          <a:p>
            <a:r>
              <a:rPr lang="en-US" altLang="zh-CN" sz="2800" dirty="0"/>
              <a:t>        </a:t>
            </a:r>
            <a:r>
              <a:rPr lang="zh-CN" altLang="en-US" sz="2800" dirty="0"/>
              <a:t>我们小组完成的附加任务为基于投篮距离特征的球员分类任务。</a:t>
            </a:r>
            <a:endParaRPr lang="en-US" altLang="zh-CN" sz="2800" dirty="0"/>
          </a:p>
          <a:p>
            <a:r>
              <a:rPr lang="zh-CN" altLang="en-US" sz="2800" dirty="0"/>
              <a:t>       </a:t>
            </a:r>
            <a:br>
              <a:rPr lang="en-US" altLang="zh-CN" sz="2800" dirty="0"/>
            </a:br>
            <a:r>
              <a:rPr lang="en-US" altLang="zh-CN" sz="2800" dirty="0"/>
              <a:t>        </a:t>
            </a:r>
            <a:r>
              <a:rPr lang="zh-CN" altLang="en-US" sz="2800" dirty="0"/>
              <a:t>数据处理，对于总投篮数大于</a:t>
            </a:r>
            <a:r>
              <a:rPr lang="en-US" altLang="zh-CN" sz="2800" dirty="0"/>
              <a:t>320</a:t>
            </a:r>
            <a:r>
              <a:rPr lang="zh-CN" altLang="en-US" sz="2800" dirty="0"/>
              <a:t>的球员构建投篮距离向量。对所得的投篮距离向量，利用</a:t>
            </a:r>
            <a:r>
              <a:rPr lang="en-US" altLang="zh-CN" sz="2800" dirty="0"/>
              <a:t>K-Means</a:t>
            </a:r>
            <a:r>
              <a:rPr lang="zh-CN" altLang="en-US" sz="2800" dirty="0"/>
              <a:t>算法进行聚类，得到相似的向量，我们则认为对应球员具有一定的相似度。</a:t>
            </a:r>
            <a:endParaRPr lang="en-US" altLang="zh-CN" sz="2800" dirty="0"/>
          </a:p>
          <a:p>
            <a:endParaRPr lang="en-US" altLang="zh-CN" sz="2800" dirty="0"/>
          </a:p>
          <a:p>
            <a:r>
              <a:rPr lang="en-US" altLang="zh-CN" sz="2800" dirty="0"/>
              <a:t>         </a:t>
            </a:r>
            <a:r>
              <a:rPr lang="zh-CN" altLang="en-US" sz="2800" dirty="0"/>
              <a:t>取</a:t>
            </a:r>
            <a:r>
              <a:rPr lang="en-US" altLang="zh-CN" sz="2800" dirty="0"/>
              <a:t>K</a:t>
            </a:r>
            <a:r>
              <a:rPr lang="zh-CN" altLang="en-US" sz="2800" dirty="0"/>
              <a:t>等于</a:t>
            </a:r>
            <a:r>
              <a:rPr lang="en-US" altLang="zh-CN" sz="2800" dirty="0"/>
              <a:t>5</a:t>
            </a:r>
            <a:r>
              <a:rPr lang="zh-CN" altLang="en-US" sz="2800" dirty="0"/>
              <a:t>可以得到下列结果。</a:t>
            </a:r>
            <a:endParaRPr lang="en-US" altLang="zh-CN" sz="2800" dirty="0"/>
          </a:p>
        </p:txBody>
      </p:sp>
    </p:spTree>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4" grpId="0"/>
    </p:bld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矩形 1"/>
          <p:cNvSpPr/>
          <p:nvPr/>
        </p:nvSpPr>
        <p:spPr>
          <a:xfrm>
            <a:off x="0" y="481944"/>
            <a:ext cx="12200890" cy="963930"/>
          </a:xfrm>
          <a:prstGeom prst="rect">
            <a:avLst/>
          </a:prstGeom>
          <a:solidFill>
            <a:srgbClr val="01988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5400" b="1" dirty="0">
                <a:solidFill>
                  <a:srgbClr val="002060"/>
                </a:solidFill>
              </a:rPr>
              <a:t>附加题</a:t>
            </a:r>
            <a:endParaRPr lang="zh-CN" altLang="en-US" sz="5400" b="1" dirty="0">
              <a:solidFill>
                <a:srgbClr val="002060"/>
              </a:solidFill>
            </a:endParaRPr>
          </a:p>
        </p:txBody>
      </p:sp>
      <p:sp>
        <p:nvSpPr>
          <p:cNvPr id="12" name="矩形 11"/>
          <p:cNvSpPr/>
          <p:nvPr/>
        </p:nvSpPr>
        <p:spPr>
          <a:xfrm>
            <a:off x="9194613" y="6187441"/>
            <a:ext cx="2997387" cy="670559"/>
          </a:xfrm>
          <a:prstGeom prst="rect">
            <a:avLst/>
          </a:prstGeom>
          <a:solidFill>
            <a:srgbClr val="0198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 name="图片 12" descr="标志与中英文校名组合规范_左右（反白，在深色背景下使用）.png"/>
          <p:cNvPicPr>
            <a:picLocks noChangeAspect="1"/>
          </p:cNvPicPr>
          <p:nvPr/>
        </p:nvPicPr>
        <p:blipFill>
          <a:blip r:embed="rId1" cstate="print"/>
          <a:stretch>
            <a:fillRect/>
          </a:stretch>
        </p:blipFill>
        <p:spPr>
          <a:xfrm>
            <a:off x="9723120" y="6253026"/>
            <a:ext cx="2147657" cy="604974"/>
          </a:xfrm>
          <a:prstGeom prst="rect">
            <a:avLst/>
          </a:prstGeom>
        </p:spPr>
      </p:pic>
      <p:pic>
        <p:nvPicPr>
          <p:cNvPr id="3" name="图片 2"/>
          <p:cNvPicPr>
            <a:picLocks noChangeAspect="1"/>
          </p:cNvPicPr>
          <p:nvPr/>
        </p:nvPicPr>
        <p:blipFill>
          <a:blip r:embed="rId2"/>
          <a:stretch>
            <a:fillRect/>
          </a:stretch>
        </p:blipFill>
        <p:spPr>
          <a:xfrm>
            <a:off x="455676" y="1716533"/>
            <a:ext cx="3364608" cy="2261358"/>
          </a:xfrm>
          <a:prstGeom prst="rect">
            <a:avLst/>
          </a:prstGeom>
        </p:spPr>
      </p:pic>
      <p:pic>
        <p:nvPicPr>
          <p:cNvPr id="4" name="图片 3"/>
          <p:cNvPicPr>
            <a:picLocks noChangeAspect="1"/>
          </p:cNvPicPr>
          <p:nvPr/>
        </p:nvPicPr>
        <p:blipFill>
          <a:blip r:embed="rId3"/>
          <a:stretch>
            <a:fillRect/>
          </a:stretch>
        </p:blipFill>
        <p:spPr>
          <a:xfrm>
            <a:off x="4612364" y="1716533"/>
            <a:ext cx="3287268" cy="2223045"/>
          </a:xfrm>
          <a:prstGeom prst="rect">
            <a:avLst/>
          </a:prstGeom>
        </p:spPr>
      </p:pic>
      <p:pic>
        <p:nvPicPr>
          <p:cNvPr id="5" name="图片 4"/>
          <p:cNvPicPr>
            <a:picLocks noChangeAspect="1"/>
          </p:cNvPicPr>
          <p:nvPr/>
        </p:nvPicPr>
        <p:blipFill>
          <a:blip r:embed="rId4"/>
          <a:stretch>
            <a:fillRect/>
          </a:stretch>
        </p:blipFill>
        <p:spPr>
          <a:xfrm>
            <a:off x="8691712" y="1716533"/>
            <a:ext cx="3364609" cy="2223045"/>
          </a:xfrm>
          <a:prstGeom prst="rect">
            <a:avLst/>
          </a:prstGeom>
        </p:spPr>
      </p:pic>
      <p:pic>
        <p:nvPicPr>
          <p:cNvPr id="6" name="图片 5"/>
          <p:cNvPicPr>
            <a:picLocks noChangeAspect="1"/>
          </p:cNvPicPr>
          <p:nvPr/>
        </p:nvPicPr>
        <p:blipFill>
          <a:blip r:embed="rId5"/>
          <a:stretch>
            <a:fillRect/>
          </a:stretch>
        </p:blipFill>
        <p:spPr>
          <a:xfrm>
            <a:off x="455676" y="4272597"/>
            <a:ext cx="3447043" cy="2261358"/>
          </a:xfrm>
          <a:prstGeom prst="rect">
            <a:avLst/>
          </a:prstGeom>
        </p:spPr>
      </p:pic>
      <p:pic>
        <p:nvPicPr>
          <p:cNvPr id="7" name="图片 6"/>
          <p:cNvPicPr>
            <a:picLocks noChangeAspect="1"/>
          </p:cNvPicPr>
          <p:nvPr/>
        </p:nvPicPr>
        <p:blipFill>
          <a:blip r:embed="rId6"/>
          <a:stretch>
            <a:fillRect/>
          </a:stretch>
        </p:blipFill>
        <p:spPr>
          <a:xfrm>
            <a:off x="4612364" y="4229847"/>
            <a:ext cx="3447043" cy="2304108"/>
          </a:xfrm>
          <a:prstGeom prst="rect">
            <a:avLst/>
          </a:prstGeom>
        </p:spPr>
      </p:pic>
    </p:spTree>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down)">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1000"/>
                                        <p:tgtEl>
                                          <p:spTgt spid="4"/>
                                        </p:tgtEl>
                                      </p:cBhvr>
                                    </p:animEffect>
                                    <p:anim calcmode="lin" valueType="num">
                                      <p:cBhvr>
                                        <p:cTn id="18" dur="1000" fill="hold"/>
                                        <p:tgtEl>
                                          <p:spTgt spid="4"/>
                                        </p:tgtEl>
                                        <p:attrNameLst>
                                          <p:attrName>ppt_x</p:attrName>
                                        </p:attrNameLst>
                                      </p:cBhvr>
                                      <p:tavLst>
                                        <p:tav tm="0">
                                          <p:val>
                                            <p:strVal val="#ppt_x"/>
                                          </p:val>
                                        </p:tav>
                                        <p:tav tm="100000">
                                          <p:val>
                                            <p:strVal val="#ppt_x"/>
                                          </p:val>
                                        </p:tav>
                                      </p:tavLst>
                                    </p:anim>
                                    <p:anim calcmode="lin" valueType="num">
                                      <p:cBhvr>
                                        <p:cTn id="1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4" presetClass="entr" presetSubtype="10" fill="hold" nodeType="click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randombar(horizontal)">
                                      <p:cBhvr>
                                        <p:cTn id="24" dur="500"/>
                                        <p:tgtEl>
                                          <p:spTgt spid="5"/>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500"/>
                                        <p:tgtEl>
                                          <p:spTgt spid="6"/>
                                        </p:tgtEl>
                                      </p:cBhvr>
                                    </p:animEffect>
                                  </p:childTnLst>
                                </p:cTn>
                              </p:par>
                            </p:childTnLst>
                          </p:cTn>
                        </p:par>
                      </p:childTnLst>
                    </p:cTn>
                  </p:par>
                  <p:par>
                    <p:cTn id="30" fill="hold">
                      <p:stCondLst>
                        <p:cond delay="indefinite"/>
                      </p:stCondLst>
                      <p:childTnLst>
                        <p:par>
                          <p:cTn id="31" fill="hold">
                            <p:stCondLst>
                              <p:cond delay="0"/>
                            </p:stCondLst>
                            <p:childTnLst>
                              <p:par>
                                <p:cTn id="32" presetID="6" presetClass="entr" presetSubtype="16" fill="hold" nodeType="click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circle(in)">
                                      <p:cBhvr>
                                        <p:cTn id="34"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481944"/>
            <a:ext cx="12200890" cy="963930"/>
          </a:xfrm>
          <a:prstGeom prst="rect">
            <a:avLst/>
          </a:prstGeom>
          <a:solidFill>
            <a:srgbClr val="01988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5400" b="1" dirty="0">
                <a:solidFill>
                  <a:srgbClr val="002060"/>
                </a:solidFill>
              </a:rPr>
              <a:t>附加题</a:t>
            </a:r>
            <a:endParaRPr lang="zh-CN" altLang="en-US" sz="5400" b="1" dirty="0">
              <a:solidFill>
                <a:srgbClr val="002060"/>
              </a:solidFill>
            </a:endParaRPr>
          </a:p>
        </p:txBody>
      </p:sp>
      <p:sp>
        <p:nvSpPr>
          <p:cNvPr id="12" name="矩形 11"/>
          <p:cNvSpPr/>
          <p:nvPr/>
        </p:nvSpPr>
        <p:spPr>
          <a:xfrm>
            <a:off x="9194613" y="6187441"/>
            <a:ext cx="2997387" cy="670559"/>
          </a:xfrm>
          <a:prstGeom prst="rect">
            <a:avLst/>
          </a:prstGeom>
          <a:solidFill>
            <a:srgbClr val="0198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 name="图片 12" descr="标志与中英文校名组合规范_左右（反白，在深色背景下使用）.png"/>
          <p:cNvPicPr>
            <a:picLocks noChangeAspect="1"/>
          </p:cNvPicPr>
          <p:nvPr/>
        </p:nvPicPr>
        <p:blipFill>
          <a:blip r:embed="rId1" cstate="print"/>
          <a:stretch>
            <a:fillRect/>
          </a:stretch>
        </p:blipFill>
        <p:spPr>
          <a:xfrm>
            <a:off x="9723120" y="6253026"/>
            <a:ext cx="2147657" cy="604974"/>
          </a:xfrm>
          <a:prstGeom prst="rect">
            <a:avLst/>
          </a:prstGeom>
        </p:spPr>
      </p:pic>
      <p:pic>
        <p:nvPicPr>
          <p:cNvPr id="3" name="图片 2"/>
          <p:cNvPicPr>
            <a:picLocks noChangeAspect="1"/>
          </p:cNvPicPr>
          <p:nvPr/>
        </p:nvPicPr>
        <p:blipFill>
          <a:blip r:embed="rId2"/>
          <a:stretch>
            <a:fillRect/>
          </a:stretch>
        </p:blipFill>
        <p:spPr>
          <a:xfrm>
            <a:off x="680974" y="2086194"/>
            <a:ext cx="4640448" cy="3118852"/>
          </a:xfrm>
          <a:prstGeom prst="rect">
            <a:avLst/>
          </a:prstGeom>
        </p:spPr>
      </p:pic>
      <p:pic>
        <p:nvPicPr>
          <p:cNvPr id="4" name="图片 3"/>
          <p:cNvPicPr>
            <a:picLocks noChangeAspect="1"/>
          </p:cNvPicPr>
          <p:nvPr/>
        </p:nvPicPr>
        <p:blipFill>
          <a:blip r:embed="rId3"/>
          <a:stretch>
            <a:fillRect/>
          </a:stretch>
        </p:blipFill>
        <p:spPr>
          <a:xfrm>
            <a:off x="680974" y="2086194"/>
            <a:ext cx="4640448" cy="3138146"/>
          </a:xfrm>
          <a:prstGeom prst="rect">
            <a:avLst/>
          </a:prstGeom>
        </p:spPr>
      </p:pic>
      <p:pic>
        <p:nvPicPr>
          <p:cNvPr id="5" name="图片 4"/>
          <p:cNvPicPr>
            <a:picLocks noChangeAspect="1"/>
          </p:cNvPicPr>
          <p:nvPr/>
        </p:nvPicPr>
        <p:blipFill>
          <a:blip r:embed="rId4"/>
          <a:stretch>
            <a:fillRect/>
          </a:stretch>
        </p:blipFill>
        <p:spPr>
          <a:xfrm>
            <a:off x="680974" y="2086195"/>
            <a:ext cx="4640448" cy="3066010"/>
          </a:xfrm>
          <a:prstGeom prst="rect">
            <a:avLst/>
          </a:prstGeom>
        </p:spPr>
      </p:pic>
      <p:pic>
        <p:nvPicPr>
          <p:cNvPr id="6" name="图片 5"/>
          <p:cNvPicPr>
            <a:picLocks noChangeAspect="1"/>
          </p:cNvPicPr>
          <p:nvPr/>
        </p:nvPicPr>
        <p:blipFill>
          <a:blip r:embed="rId5"/>
          <a:stretch>
            <a:fillRect/>
          </a:stretch>
        </p:blipFill>
        <p:spPr>
          <a:xfrm>
            <a:off x="680974" y="2086193"/>
            <a:ext cx="4673594" cy="3066010"/>
          </a:xfrm>
          <a:prstGeom prst="rect">
            <a:avLst/>
          </a:prstGeom>
        </p:spPr>
      </p:pic>
      <p:pic>
        <p:nvPicPr>
          <p:cNvPr id="7" name="图片 6"/>
          <p:cNvPicPr>
            <a:picLocks noChangeAspect="1"/>
          </p:cNvPicPr>
          <p:nvPr/>
        </p:nvPicPr>
        <p:blipFill>
          <a:blip r:embed="rId6"/>
          <a:stretch>
            <a:fillRect/>
          </a:stretch>
        </p:blipFill>
        <p:spPr>
          <a:xfrm>
            <a:off x="680974" y="2086191"/>
            <a:ext cx="4640448" cy="3101816"/>
          </a:xfrm>
          <a:prstGeom prst="rect">
            <a:avLst/>
          </a:prstGeom>
        </p:spPr>
      </p:pic>
      <p:pic>
        <p:nvPicPr>
          <p:cNvPr id="8" name="图片 7"/>
          <p:cNvPicPr>
            <a:picLocks noChangeAspect="1"/>
          </p:cNvPicPr>
          <p:nvPr/>
        </p:nvPicPr>
        <p:blipFill>
          <a:blip r:embed="rId7"/>
          <a:stretch>
            <a:fillRect/>
          </a:stretch>
        </p:blipFill>
        <p:spPr>
          <a:xfrm>
            <a:off x="6095999" y="2054587"/>
            <a:ext cx="4892177" cy="3150459"/>
          </a:xfrm>
          <a:prstGeom prst="rect">
            <a:avLst/>
          </a:prstGeom>
        </p:spPr>
      </p:pic>
      <p:pic>
        <p:nvPicPr>
          <p:cNvPr id="9" name="图片 8"/>
          <p:cNvPicPr>
            <a:picLocks noChangeAspect="1"/>
          </p:cNvPicPr>
          <p:nvPr/>
        </p:nvPicPr>
        <p:blipFill>
          <a:blip r:embed="rId8"/>
          <a:stretch>
            <a:fillRect/>
          </a:stretch>
        </p:blipFill>
        <p:spPr>
          <a:xfrm>
            <a:off x="6095999" y="2086191"/>
            <a:ext cx="4892177" cy="3149100"/>
          </a:xfrm>
          <a:prstGeom prst="rect">
            <a:avLst/>
          </a:prstGeom>
        </p:spPr>
      </p:pic>
      <p:pic>
        <p:nvPicPr>
          <p:cNvPr id="10" name="图片 9"/>
          <p:cNvPicPr>
            <a:picLocks noChangeAspect="1"/>
          </p:cNvPicPr>
          <p:nvPr/>
        </p:nvPicPr>
        <p:blipFill>
          <a:blip r:embed="rId9"/>
          <a:stretch>
            <a:fillRect/>
          </a:stretch>
        </p:blipFill>
        <p:spPr>
          <a:xfrm>
            <a:off x="6095999" y="2086192"/>
            <a:ext cx="4892177" cy="3207284"/>
          </a:xfrm>
          <a:prstGeom prst="rect">
            <a:avLst/>
          </a:prstGeom>
        </p:spPr>
      </p:pic>
      <p:pic>
        <p:nvPicPr>
          <p:cNvPr id="11" name="图片 10"/>
          <p:cNvPicPr>
            <a:picLocks noChangeAspect="1"/>
          </p:cNvPicPr>
          <p:nvPr/>
        </p:nvPicPr>
        <p:blipFill>
          <a:blip r:embed="rId10"/>
          <a:stretch>
            <a:fillRect/>
          </a:stretch>
        </p:blipFill>
        <p:spPr>
          <a:xfrm>
            <a:off x="6095999" y="2054587"/>
            <a:ext cx="4892177" cy="3261451"/>
          </a:xfrm>
          <a:prstGeom prst="rect">
            <a:avLst/>
          </a:prstGeom>
        </p:spPr>
      </p:pic>
      <p:pic>
        <p:nvPicPr>
          <p:cNvPr id="14" name="图片 13"/>
          <p:cNvPicPr>
            <a:picLocks noChangeAspect="1"/>
          </p:cNvPicPr>
          <p:nvPr/>
        </p:nvPicPr>
        <p:blipFill>
          <a:blip r:embed="rId11"/>
          <a:stretch>
            <a:fillRect/>
          </a:stretch>
        </p:blipFill>
        <p:spPr>
          <a:xfrm>
            <a:off x="6129145" y="2054588"/>
            <a:ext cx="4859031" cy="3294406"/>
          </a:xfrm>
          <a:prstGeom prst="rect">
            <a:avLst/>
          </a:prstGeom>
        </p:spPr>
      </p:pic>
    </p:spTree>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down)">
                                      <p:cBhvr>
                                        <p:cTn id="12" dur="500"/>
                                        <p:tgtEl>
                                          <p:spTgt spid="3"/>
                                        </p:tgtEl>
                                      </p:cBhvr>
                                    </p:animEffect>
                                  </p:childTnLst>
                                </p:cTn>
                              </p:par>
                            </p:childTnLst>
                          </p:cTn>
                        </p:par>
                        <p:par>
                          <p:cTn id="13" fill="hold">
                            <p:stCondLst>
                              <p:cond delay="500"/>
                            </p:stCondLst>
                            <p:childTnLst>
                              <p:par>
                                <p:cTn id="14" presetID="22" presetClass="entr" presetSubtype="4" fill="hold" nodeType="after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wipe(down)">
                                      <p:cBhvr>
                                        <p:cTn id="16" dur="5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wipe(down)">
                                      <p:cBhvr>
                                        <p:cTn id="21" dur="500"/>
                                        <p:tgtEl>
                                          <p:spTgt spid="4"/>
                                        </p:tgtEl>
                                      </p:cBhvr>
                                    </p:animEffect>
                                  </p:childTnLst>
                                </p:cTn>
                              </p:par>
                            </p:childTnLst>
                          </p:cTn>
                        </p:par>
                        <p:par>
                          <p:cTn id="22" fill="hold">
                            <p:stCondLst>
                              <p:cond delay="500"/>
                            </p:stCondLst>
                            <p:childTnLst>
                              <p:par>
                                <p:cTn id="23" presetID="22" presetClass="entr" presetSubtype="4" fill="hold" nodeType="after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wipe(down)">
                                      <p:cBhvr>
                                        <p:cTn id="25" dur="500"/>
                                        <p:tgtEl>
                                          <p:spTgt spid="9"/>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nodeType="click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wipe(down)">
                                      <p:cBhvr>
                                        <p:cTn id="30" dur="500"/>
                                        <p:tgtEl>
                                          <p:spTgt spid="5"/>
                                        </p:tgtEl>
                                      </p:cBhvr>
                                    </p:animEffect>
                                  </p:childTnLst>
                                </p:cTn>
                              </p:par>
                            </p:childTnLst>
                          </p:cTn>
                        </p:par>
                        <p:par>
                          <p:cTn id="31" fill="hold">
                            <p:stCondLst>
                              <p:cond delay="500"/>
                            </p:stCondLst>
                            <p:childTnLst>
                              <p:par>
                                <p:cTn id="32" presetID="22" presetClass="entr" presetSubtype="4" fill="hold" nodeType="after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wipe(down)">
                                      <p:cBhvr>
                                        <p:cTn id="34" dur="500"/>
                                        <p:tgtEl>
                                          <p:spTgt spid="10"/>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nodeType="clickEffect">
                                  <p:stCondLst>
                                    <p:cond delay="0"/>
                                  </p:stCondLst>
                                  <p:childTnLst>
                                    <p:set>
                                      <p:cBhvr>
                                        <p:cTn id="38" dur="1" fill="hold">
                                          <p:stCondLst>
                                            <p:cond delay="0"/>
                                          </p:stCondLst>
                                        </p:cTn>
                                        <p:tgtEl>
                                          <p:spTgt spid="6"/>
                                        </p:tgtEl>
                                        <p:attrNameLst>
                                          <p:attrName>style.visibility</p:attrName>
                                        </p:attrNameLst>
                                      </p:cBhvr>
                                      <p:to>
                                        <p:strVal val="visible"/>
                                      </p:to>
                                    </p:set>
                                    <p:animEffect transition="in" filter="wipe(down)">
                                      <p:cBhvr>
                                        <p:cTn id="39" dur="500"/>
                                        <p:tgtEl>
                                          <p:spTgt spid="6"/>
                                        </p:tgtEl>
                                      </p:cBhvr>
                                    </p:animEffect>
                                  </p:childTnLst>
                                </p:cTn>
                              </p:par>
                            </p:childTnLst>
                          </p:cTn>
                        </p:par>
                        <p:par>
                          <p:cTn id="40" fill="hold">
                            <p:stCondLst>
                              <p:cond delay="500"/>
                            </p:stCondLst>
                            <p:childTnLst>
                              <p:par>
                                <p:cTn id="41" presetID="22" presetClass="entr" presetSubtype="4" fill="hold" nodeType="afterEffect">
                                  <p:stCondLst>
                                    <p:cond delay="0"/>
                                  </p:stCondLst>
                                  <p:childTnLst>
                                    <p:set>
                                      <p:cBhvr>
                                        <p:cTn id="42" dur="1" fill="hold">
                                          <p:stCondLst>
                                            <p:cond delay="0"/>
                                          </p:stCondLst>
                                        </p:cTn>
                                        <p:tgtEl>
                                          <p:spTgt spid="11"/>
                                        </p:tgtEl>
                                        <p:attrNameLst>
                                          <p:attrName>style.visibility</p:attrName>
                                        </p:attrNameLst>
                                      </p:cBhvr>
                                      <p:to>
                                        <p:strVal val="visible"/>
                                      </p:to>
                                    </p:set>
                                    <p:animEffect transition="in" filter="wipe(down)">
                                      <p:cBhvr>
                                        <p:cTn id="43" dur="500"/>
                                        <p:tgtEl>
                                          <p:spTgt spid="11"/>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4" fill="hold" nodeType="clickEffect">
                                  <p:stCondLst>
                                    <p:cond delay="0"/>
                                  </p:stCondLst>
                                  <p:childTnLst>
                                    <p:set>
                                      <p:cBhvr>
                                        <p:cTn id="47" dur="1" fill="hold">
                                          <p:stCondLst>
                                            <p:cond delay="0"/>
                                          </p:stCondLst>
                                        </p:cTn>
                                        <p:tgtEl>
                                          <p:spTgt spid="7"/>
                                        </p:tgtEl>
                                        <p:attrNameLst>
                                          <p:attrName>style.visibility</p:attrName>
                                        </p:attrNameLst>
                                      </p:cBhvr>
                                      <p:to>
                                        <p:strVal val="visible"/>
                                      </p:to>
                                    </p:set>
                                    <p:animEffect transition="in" filter="wipe(down)">
                                      <p:cBhvr>
                                        <p:cTn id="48" dur="500"/>
                                        <p:tgtEl>
                                          <p:spTgt spid="7"/>
                                        </p:tgtEl>
                                      </p:cBhvr>
                                    </p:animEffect>
                                  </p:childTnLst>
                                </p:cTn>
                              </p:par>
                            </p:childTnLst>
                          </p:cTn>
                        </p:par>
                        <p:par>
                          <p:cTn id="49" fill="hold">
                            <p:stCondLst>
                              <p:cond delay="500"/>
                            </p:stCondLst>
                            <p:childTnLst>
                              <p:par>
                                <p:cTn id="50" presetID="22" presetClass="entr" presetSubtype="4" fill="hold" nodeType="afterEffect">
                                  <p:stCondLst>
                                    <p:cond delay="0"/>
                                  </p:stCondLst>
                                  <p:childTnLst>
                                    <p:set>
                                      <p:cBhvr>
                                        <p:cTn id="51" dur="1" fill="hold">
                                          <p:stCondLst>
                                            <p:cond delay="0"/>
                                          </p:stCondLst>
                                        </p:cTn>
                                        <p:tgtEl>
                                          <p:spTgt spid="14"/>
                                        </p:tgtEl>
                                        <p:attrNameLst>
                                          <p:attrName>style.visibility</p:attrName>
                                        </p:attrNameLst>
                                      </p:cBhvr>
                                      <p:to>
                                        <p:strVal val="visible"/>
                                      </p:to>
                                    </p:set>
                                    <p:animEffect transition="in" filter="wipe(down)">
                                      <p:cBhvr>
                                        <p:cTn id="5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1866901" y="0"/>
            <a:ext cx="842962" cy="6858001"/>
          </a:xfrm>
          <a:prstGeom prst="rect">
            <a:avLst/>
          </a:prstGeom>
          <a:solidFill>
            <a:srgbClr val="01988F"/>
          </a:solidFill>
          <a:ln>
            <a:solidFill>
              <a:srgbClr val="019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742951" y="0"/>
            <a:ext cx="842962" cy="6858001"/>
          </a:xfrm>
          <a:prstGeom prst="rect">
            <a:avLst/>
          </a:prstGeom>
          <a:solidFill>
            <a:srgbClr val="01988F"/>
          </a:solidFill>
          <a:ln>
            <a:solidFill>
              <a:srgbClr val="019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descr="16-9 翡翠绿去色.jpg"/>
          <p:cNvPicPr>
            <a:picLocks noChangeAspect="1"/>
          </p:cNvPicPr>
          <p:nvPr/>
        </p:nvPicPr>
        <p:blipFill>
          <a:blip r:embed="rId1" cstate="print"/>
          <a:stretch>
            <a:fillRect/>
          </a:stretch>
        </p:blipFill>
        <p:spPr>
          <a:xfrm>
            <a:off x="1" y="836713"/>
            <a:ext cx="9247239" cy="5201572"/>
          </a:xfrm>
          <a:prstGeom prst="rect">
            <a:avLst/>
          </a:prstGeom>
        </p:spPr>
      </p:pic>
      <p:pic>
        <p:nvPicPr>
          <p:cNvPr id="4" name="图片 3" descr="16-9翡翠绿.jpg"/>
          <p:cNvPicPr>
            <a:picLocks noChangeAspect="1"/>
          </p:cNvPicPr>
          <p:nvPr/>
        </p:nvPicPr>
        <p:blipFill>
          <a:blip r:embed="rId2" cstate="print"/>
          <a:stretch>
            <a:fillRect/>
          </a:stretch>
        </p:blipFill>
        <p:spPr>
          <a:xfrm>
            <a:off x="0" y="836713"/>
            <a:ext cx="9244013" cy="5199759"/>
          </a:xfrm>
          <a:prstGeom prst="rect">
            <a:avLst/>
          </a:prstGeom>
        </p:spPr>
      </p:pic>
      <p:sp>
        <p:nvSpPr>
          <p:cNvPr id="31" name="矩形 30"/>
          <p:cNvSpPr/>
          <p:nvPr/>
        </p:nvSpPr>
        <p:spPr>
          <a:xfrm>
            <a:off x="8746661" y="0"/>
            <a:ext cx="2688299" cy="6858000"/>
          </a:xfrm>
          <a:prstGeom prst="rect">
            <a:avLst/>
          </a:prstGeom>
          <a:solidFill>
            <a:srgbClr val="01988F">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dirty="0"/>
          </a:p>
        </p:txBody>
      </p:sp>
      <p:cxnSp>
        <p:nvCxnSpPr>
          <p:cNvPr id="32" name="直接连接符 31"/>
          <p:cNvCxnSpPr/>
          <p:nvPr/>
        </p:nvCxnSpPr>
        <p:spPr>
          <a:xfrm>
            <a:off x="8760750" y="3014973"/>
            <a:ext cx="2688299" cy="0"/>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33" name="文本框 9"/>
          <p:cNvSpPr txBox="1"/>
          <p:nvPr/>
        </p:nvSpPr>
        <p:spPr>
          <a:xfrm>
            <a:off x="9061877" y="3416301"/>
            <a:ext cx="2419668" cy="1477328"/>
          </a:xfrm>
          <a:prstGeom prst="rect">
            <a:avLst/>
          </a:prstGeom>
          <a:noFill/>
        </p:spPr>
        <p:txBody>
          <a:bodyPr wrap="square" lIns="0" tIns="0" rIns="0" bIns="0" rtlCol="0">
            <a:spAutoFit/>
          </a:bodyPr>
          <a:lstStyle/>
          <a:p>
            <a:pPr marL="0" lvl="1" algn="ctr"/>
            <a:r>
              <a:rPr lang="zh-CN" altLang="en-US" sz="3200" dirty="0">
                <a:solidFill>
                  <a:schemeClr val="bg1"/>
                </a:solidFill>
                <a:latin typeface="黑体" panose="02010609060101010101" pitchFamily="49" charset="-122"/>
                <a:ea typeface="黑体" panose="02010609060101010101" pitchFamily="49" charset="-122"/>
              </a:rPr>
              <a:t>问题分析</a:t>
            </a:r>
            <a:endParaRPr lang="en-US" altLang="zh-CN" sz="3200" dirty="0">
              <a:solidFill>
                <a:schemeClr val="bg1"/>
              </a:solidFill>
              <a:latin typeface="黑体" panose="02010609060101010101" pitchFamily="49" charset="-122"/>
              <a:ea typeface="黑体" panose="02010609060101010101" pitchFamily="49" charset="-122"/>
            </a:endParaRPr>
          </a:p>
          <a:p>
            <a:pPr marL="0" lvl="1" algn="ctr"/>
            <a:r>
              <a:rPr lang="zh-CN" altLang="en-US" sz="3200" dirty="0">
                <a:solidFill>
                  <a:schemeClr val="bg1"/>
                </a:solidFill>
                <a:latin typeface="黑体" panose="02010609060101010101" pitchFamily="49" charset="-122"/>
                <a:ea typeface="黑体" panose="02010609060101010101" pitchFamily="49" charset="-122"/>
              </a:rPr>
              <a:t>与</a:t>
            </a:r>
            <a:endParaRPr lang="en-US" altLang="zh-CN" sz="3200" dirty="0">
              <a:solidFill>
                <a:schemeClr val="bg1"/>
              </a:solidFill>
              <a:latin typeface="黑体" panose="02010609060101010101" pitchFamily="49" charset="-122"/>
              <a:ea typeface="黑体" panose="02010609060101010101" pitchFamily="49" charset="-122"/>
            </a:endParaRPr>
          </a:p>
          <a:p>
            <a:pPr marL="0" lvl="1" algn="ctr"/>
            <a:r>
              <a:rPr lang="zh-CN" altLang="en-US" sz="3200" dirty="0">
                <a:solidFill>
                  <a:schemeClr val="bg1"/>
                </a:solidFill>
                <a:latin typeface="黑体" panose="02010609060101010101" pitchFamily="49" charset="-122"/>
                <a:ea typeface="黑体" panose="02010609060101010101" pitchFamily="49" charset="-122"/>
              </a:rPr>
              <a:t>数据预处理</a:t>
            </a:r>
            <a:endParaRPr lang="zh-CN" altLang="en-US" sz="3200" dirty="0">
              <a:solidFill>
                <a:schemeClr val="bg1"/>
              </a:solidFill>
              <a:latin typeface="黑体" panose="02010609060101010101" pitchFamily="49" charset="-122"/>
              <a:ea typeface="黑体" panose="02010609060101010101" pitchFamily="49" charset="-122"/>
            </a:endParaRPr>
          </a:p>
        </p:txBody>
      </p:sp>
      <p:sp>
        <p:nvSpPr>
          <p:cNvPr id="38" name="TextBox 37"/>
          <p:cNvSpPr txBox="1"/>
          <p:nvPr/>
        </p:nvSpPr>
        <p:spPr>
          <a:xfrm>
            <a:off x="9268981" y="1257506"/>
            <a:ext cx="2112235" cy="1661993"/>
          </a:xfrm>
          <a:prstGeom prst="rect">
            <a:avLst/>
          </a:prstGeom>
          <a:noFill/>
        </p:spPr>
        <p:txBody>
          <a:bodyPr wrap="square" lIns="0" tIns="0" rIns="0" bIns="0" rtlCol="0">
            <a:spAutoFit/>
          </a:bodyPr>
          <a:lstStyle/>
          <a:p>
            <a:pPr algn="ctr"/>
            <a:r>
              <a:rPr lang="en-US" altLang="zh-CN" sz="5400" b="1" dirty="0">
                <a:solidFill>
                  <a:schemeClr val="bg1"/>
                </a:solidFill>
                <a:latin typeface="方正字迹-典雅楷体简体" pitchFamily="2" charset="-122"/>
                <a:ea typeface="方正字迹-典雅楷体简体" pitchFamily="2" charset="-122"/>
              </a:rPr>
              <a:t>PART </a:t>
            </a:r>
            <a:endParaRPr lang="en-US" altLang="zh-CN" sz="5400" b="1" dirty="0">
              <a:solidFill>
                <a:schemeClr val="bg1"/>
              </a:solidFill>
              <a:latin typeface="方正字迹-典雅楷体简体" pitchFamily="2" charset="-122"/>
              <a:ea typeface="方正字迹-典雅楷体简体" pitchFamily="2" charset="-122"/>
            </a:endParaRPr>
          </a:p>
          <a:p>
            <a:pPr algn="ctr"/>
            <a:r>
              <a:rPr lang="en-US" altLang="zh-CN" sz="5400" b="1" dirty="0">
                <a:solidFill>
                  <a:schemeClr val="bg1"/>
                </a:solidFill>
                <a:latin typeface="方正字迹-典雅楷体简体" pitchFamily="2" charset="-122"/>
                <a:ea typeface="方正字迹-典雅楷体简体" pitchFamily="2" charset="-122"/>
              </a:rPr>
              <a:t>01</a:t>
            </a:r>
            <a:endParaRPr lang="zh-CN" altLang="en-US" sz="5400" b="1" dirty="0">
              <a:solidFill>
                <a:schemeClr val="bg1"/>
              </a:solidFill>
              <a:latin typeface="方正字迹-典雅楷体简体" pitchFamily="2" charset="-122"/>
              <a:ea typeface="方正字迹-典雅楷体简体" pitchFamily="2" charset="-122"/>
            </a:endParaRPr>
          </a:p>
        </p:txBody>
      </p:sp>
      <p:pic>
        <p:nvPicPr>
          <p:cNvPr id="14" name="图片 13" descr="标志与中英文校名组合规范_左右（反白，在深色背景下使用）.png"/>
          <p:cNvPicPr>
            <a:picLocks noChangeAspect="1"/>
          </p:cNvPicPr>
          <p:nvPr/>
        </p:nvPicPr>
        <p:blipFill>
          <a:blip r:embed="rId3" cstate="print"/>
          <a:stretch>
            <a:fillRect/>
          </a:stretch>
        </p:blipFill>
        <p:spPr>
          <a:xfrm>
            <a:off x="9016088" y="187507"/>
            <a:ext cx="2147657" cy="604974"/>
          </a:xfrm>
          <a:prstGeom prst="rect">
            <a:avLst/>
          </a:prstGeom>
        </p:spPr>
      </p:pic>
    </p:spTree>
    <p:custDataLst>
      <p:tags r:id="rId4"/>
    </p:custDataLst>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linds(horizontal)">
                                      <p:cBhvr>
                                        <p:cTn id="7" dur="500"/>
                                        <p:tgtEl>
                                          <p:spTgt spid="12"/>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blinds(horizontal)">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2000"/>
                                        <p:tgtEl>
                                          <p:spTgt spid="4"/>
                                        </p:tgtEl>
                                      </p:cBhvr>
                                    </p:animEffect>
                                  </p:childTnLst>
                                </p:cTn>
                              </p:par>
                            </p:childTnLst>
                          </p:cTn>
                        </p:par>
                        <p:par>
                          <p:cTn id="16" fill="hold">
                            <p:stCondLst>
                              <p:cond delay="2000"/>
                            </p:stCondLst>
                            <p:childTnLst>
                              <p:par>
                                <p:cTn id="17" presetID="16" presetClass="entr" presetSubtype="42" fill="hold" grpId="0" nodeType="afterEffect">
                                  <p:stCondLst>
                                    <p:cond delay="0"/>
                                  </p:stCondLst>
                                  <p:childTnLst>
                                    <p:set>
                                      <p:cBhvr>
                                        <p:cTn id="18" dur="1" fill="hold">
                                          <p:stCondLst>
                                            <p:cond delay="0"/>
                                          </p:stCondLst>
                                        </p:cTn>
                                        <p:tgtEl>
                                          <p:spTgt spid="31"/>
                                        </p:tgtEl>
                                        <p:attrNameLst>
                                          <p:attrName>style.visibility</p:attrName>
                                        </p:attrNameLst>
                                      </p:cBhvr>
                                      <p:to>
                                        <p:strVal val="visible"/>
                                      </p:to>
                                    </p:set>
                                    <p:animEffect transition="in" filter="barn(outHorizontal)">
                                      <p:cBhvr>
                                        <p:cTn id="19" dur="500"/>
                                        <p:tgtEl>
                                          <p:spTgt spid="31"/>
                                        </p:tgtEl>
                                      </p:cBhvr>
                                    </p:animEffect>
                                  </p:childTnLst>
                                </p:cTn>
                              </p:par>
                            </p:childTnLst>
                          </p:cTn>
                        </p:par>
                        <p:par>
                          <p:cTn id="20" fill="hold">
                            <p:stCondLst>
                              <p:cond delay="2500"/>
                            </p:stCondLst>
                            <p:childTnLst>
                              <p:par>
                                <p:cTn id="21" presetID="22" presetClass="entr" presetSubtype="4" fill="hold" nodeType="afterEffect">
                                  <p:stCondLst>
                                    <p:cond delay="0"/>
                                  </p:stCondLst>
                                  <p:childTnLst>
                                    <p:set>
                                      <p:cBhvr>
                                        <p:cTn id="22" dur="1" fill="hold">
                                          <p:stCondLst>
                                            <p:cond delay="0"/>
                                          </p:stCondLst>
                                        </p:cTn>
                                        <p:tgtEl>
                                          <p:spTgt spid="32"/>
                                        </p:tgtEl>
                                        <p:attrNameLst>
                                          <p:attrName>style.visibility</p:attrName>
                                        </p:attrNameLst>
                                      </p:cBhvr>
                                      <p:to>
                                        <p:strVal val="visible"/>
                                      </p:to>
                                    </p:set>
                                    <p:animEffect transition="in" filter="wipe(down)">
                                      <p:cBhvr>
                                        <p:cTn id="23" dur="500"/>
                                        <p:tgtEl>
                                          <p:spTgt spid="32"/>
                                        </p:tgtEl>
                                      </p:cBhvr>
                                    </p:animEffect>
                                  </p:childTnLst>
                                </p:cTn>
                              </p:par>
                            </p:childTnLst>
                          </p:cTn>
                        </p:par>
                        <p:par>
                          <p:cTn id="24" fill="hold">
                            <p:stCondLst>
                              <p:cond delay="3000"/>
                            </p:stCondLst>
                            <p:childTnLst>
                              <p:par>
                                <p:cTn id="25" presetID="47" presetClass="entr" presetSubtype="0" fill="hold" grpId="0" nodeType="afterEffect">
                                  <p:stCondLst>
                                    <p:cond delay="0"/>
                                  </p:stCondLst>
                                  <p:childTnLst>
                                    <p:set>
                                      <p:cBhvr>
                                        <p:cTn id="26" dur="1" fill="hold">
                                          <p:stCondLst>
                                            <p:cond delay="0"/>
                                          </p:stCondLst>
                                        </p:cTn>
                                        <p:tgtEl>
                                          <p:spTgt spid="38"/>
                                        </p:tgtEl>
                                        <p:attrNameLst>
                                          <p:attrName>style.visibility</p:attrName>
                                        </p:attrNameLst>
                                      </p:cBhvr>
                                      <p:to>
                                        <p:strVal val="visible"/>
                                      </p:to>
                                    </p:set>
                                    <p:animEffect transition="in" filter="fade">
                                      <p:cBhvr>
                                        <p:cTn id="27" dur="500"/>
                                        <p:tgtEl>
                                          <p:spTgt spid="38"/>
                                        </p:tgtEl>
                                      </p:cBhvr>
                                    </p:animEffect>
                                    <p:anim calcmode="lin" valueType="num">
                                      <p:cBhvr>
                                        <p:cTn id="28" dur="500" fill="hold"/>
                                        <p:tgtEl>
                                          <p:spTgt spid="38"/>
                                        </p:tgtEl>
                                        <p:attrNameLst>
                                          <p:attrName>ppt_x</p:attrName>
                                        </p:attrNameLst>
                                      </p:cBhvr>
                                      <p:tavLst>
                                        <p:tav tm="0">
                                          <p:val>
                                            <p:strVal val="#ppt_x"/>
                                          </p:val>
                                        </p:tav>
                                        <p:tav tm="100000">
                                          <p:val>
                                            <p:strVal val="#ppt_x"/>
                                          </p:val>
                                        </p:tav>
                                      </p:tavLst>
                                    </p:anim>
                                    <p:anim calcmode="lin" valueType="num">
                                      <p:cBhvr>
                                        <p:cTn id="29" dur="500" fill="hold"/>
                                        <p:tgtEl>
                                          <p:spTgt spid="38"/>
                                        </p:tgtEl>
                                        <p:attrNameLst>
                                          <p:attrName>ppt_y</p:attrName>
                                        </p:attrNameLst>
                                      </p:cBhvr>
                                      <p:tavLst>
                                        <p:tav tm="0">
                                          <p:val>
                                            <p:strVal val="#ppt_y-.1"/>
                                          </p:val>
                                        </p:tav>
                                        <p:tav tm="100000">
                                          <p:val>
                                            <p:strVal val="#ppt_y"/>
                                          </p:val>
                                        </p:tav>
                                      </p:tavLst>
                                    </p:anim>
                                  </p:childTnLst>
                                </p:cTn>
                              </p:par>
                            </p:childTnLst>
                          </p:cTn>
                        </p:par>
                        <p:par>
                          <p:cTn id="30" fill="hold">
                            <p:stCondLst>
                              <p:cond delay="3500"/>
                            </p:stCondLst>
                            <p:childTnLst>
                              <p:par>
                                <p:cTn id="31" presetID="2" presetClass="entr" presetSubtype="4" fill="hold" grpId="0" nodeType="afterEffect">
                                  <p:stCondLst>
                                    <p:cond delay="0"/>
                                  </p:stCondLst>
                                  <p:childTnLst>
                                    <p:set>
                                      <p:cBhvr>
                                        <p:cTn id="32" dur="1" fill="hold">
                                          <p:stCondLst>
                                            <p:cond delay="0"/>
                                          </p:stCondLst>
                                        </p:cTn>
                                        <p:tgtEl>
                                          <p:spTgt spid="33"/>
                                        </p:tgtEl>
                                        <p:attrNameLst>
                                          <p:attrName>style.visibility</p:attrName>
                                        </p:attrNameLst>
                                      </p:cBhvr>
                                      <p:to>
                                        <p:strVal val="visible"/>
                                      </p:to>
                                    </p:set>
                                    <p:anim calcmode="lin" valueType="num">
                                      <p:cBhvr additive="base">
                                        <p:cTn id="33" dur="500" fill="hold"/>
                                        <p:tgtEl>
                                          <p:spTgt spid="33"/>
                                        </p:tgtEl>
                                        <p:attrNameLst>
                                          <p:attrName>ppt_x</p:attrName>
                                        </p:attrNameLst>
                                      </p:cBhvr>
                                      <p:tavLst>
                                        <p:tav tm="0">
                                          <p:val>
                                            <p:strVal val="#ppt_x"/>
                                          </p:val>
                                        </p:tav>
                                        <p:tav tm="100000">
                                          <p:val>
                                            <p:strVal val="#ppt_x"/>
                                          </p:val>
                                        </p:tav>
                                      </p:tavLst>
                                    </p:anim>
                                    <p:anim calcmode="lin" valueType="num">
                                      <p:cBhvr additive="base">
                                        <p:cTn id="34"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2" grpId="0" animBg="1"/>
      <p:bldP spid="31" grpId="0" animBg="1"/>
      <p:bldP spid="33" grpId="0"/>
      <p:bldP spid="38"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481944"/>
            <a:ext cx="12200890" cy="963930"/>
          </a:xfrm>
          <a:prstGeom prst="rect">
            <a:avLst/>
          </a:prstGeom>
          <a:solidFill>
            <a:srgbClr val="01988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5400" b="1" dirty="0">
                <a:solidFill>
                  <a:srgbClr val="002060"/>
                </a:solidFill>
              </a:rPr>
              <a:t>附加题</a:t>
            </a:r>
            <a:endParaRPr lang="zh-CN" altLang="en-US" sz="5400" b="1" dirty="0">
              <a:solidFill>
                <a:srgbClr val="002060"/>
              </a:solidFill>
            </a:endParaRPr>
          </a:p>
        </p:txBody>
      </p:sp>
      <p:sp>
        <p:nvSpPr>
          <p:cNvPr id="12" name="矩形 11"/>
          <p:cNvSpPr/>
          <p:nvPr/>
        </p:nvSpPr>
        <p:spPr>
          <a:xfrm>
            <a:off x="9194613" y="6187441"/>
            <a:ext cx="2997387" cy="670559"/>
          </a:xfrm>
          <a:prstGeom prst="rect">
            <a:avLst/>
          </a:prstGeom>
          <a:solidFill>
            <a:srgbClr val="0198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 name="图片 12" descr="标志与中英文校名组合规范_左右（反白，在深色背景下使用）.png"/>
          <p:cNvPicPr>
            <a:picLocks noChangeAspect="1"/>
          </p:cNvPicPr>
          <p:nvPr/>
        </p:nvPicPr>
        <p:blipFill>
          <a:blip r:embed="rId1" cstate="print"/>
          <a:stretch>
            <a:fillRect/>
          </a:stretch>
        </p:blipFill>
        <p:spPr>
          <a:xfrm>
            <a:off x="9723120" y="6253026"/>
            <a:ext cx="2147657" cy="604974"/>
          </a:xfrm>
          <a:prstGeom prst="rect">
            <a:avLst/>
          </a:prstGeom>
        </p:spPr>
      </p:pic>
      <p:sp>
        <p:nvSpPr>
          <p:cNvPr id="8" name="文本框 7"/>
          <p:cNvSpPr txBox="1"/>
          <p:nvPr/>
        </p:nvSpPr>
        <p:spPr>
          <a:xfrm>
            <a:off x="4555366" y="2514530"/>
            <a:ext cx="6241582" cy="2677656"/>
          </a:xfrm>
          <a:prstGeom prst="rect">
            <a:avLst/>
          </a:prstGeom>
          <a:noFill/>
        </p:spPr>
        <p:txBody>
          <a:bodyPr wrap="square" rtlCol="0">
            <a:spAutoFit/>
          </a:bodyPr>
          <a:lstStyle/>
          <a:p>
            <a:r>
              <a:rPr lang="zh-CN" altLang="en-US" sz="2800" dirty="0"/>
              <a:t>问题：可以发现上述两类中分类仍存在不合理现象。问题的根源在于投篮距离的差异在不同区域是不同的，尤其是在三秒区以及三分线周围的区域，影响就较大。因此可以对不同位置的特征采用不同的权重，去计算两个球员的距离。</a:t>
            </a:r>
            <a:endParaRPr lang="zh-CN" altLang="en-US" sz="2800" dirty="0"/>
          </a:p>
        </p:txBody>
      </p:sp>
      <p:pic>
        <p:nvPicPr>
          <p:cNvPr id="3" name="图片 2"/>
          <p:cNvPicPr>
            <a:picLocks noChangeAspect="1"/>
          </p:cNvPicPr>
          <p:nvPr/>
        </p:nvPicPr>
        <p:blipFill>
          <a:blip r:embed="rId2"/>
          <a:stretch>
            <a:fillRect/>
          </a:stretch>
        </p:blipFill>
        <p:spPr>
          <a:xfrm>
            <a:off x="1411316" y="1749732"/>
            <a:ext cx="1819275" cy="2066925"/>
          </a:xfrm>
          <a:prstGeom prst="rect">
            <a:avLst/>
          </a:prstGeom>
        </p:spPr>
      </p:pic>
      <p:pic>
        <p:nvPicPr>
          <p:cNvPr id="4" name="图片 3"/>
          <p:cNvPicPr>
            <a:picLocks noChangeAspect="1"/>
          </p:cNvPicPr>
          <p:nvPr/>
        </p:nvPicPr>
        <p:blipFill>
          <a:blip r:embed="rId3"/>
          <a:stretch>
            <a:fillRect/>
          </a:stretch>
        </p:blipFill>
        <p:spPr>
          <a:xfrm>
            <a:off x="1411316" y="4186102"/>
            <a:ext cx="1722437" cy="2066924"/>
          </a:xfrm>
          <a:prstGeom prst="rect">
            <a:avLst/>
          </a:prstGeom>
        </p:spPr>
      </p:pic>
    </p:spTree>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4"/>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481944"/>
            <a:ext cx="12200890" cy="963930"/>
          </a:xfrm>
          <a:prstGeom prst="rect">
            <a:avLst/>
          </a:prstGeom>
          <a:solidFill>
            <a:srgbClr val="01988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5400" b="1" dirty="0">
                <a:solidFill>
                  <a:srgbClr val="002060"/>
                </a:solidFill>
              </a:rPr>
              <a:t>附加题</a:t>
            </a:r>
            <a:endParaRPr lang="zh-CN" altLang="en-US" sz="5400" b="1" dirty="0">
              <a:solidFill>
                <a:srgbClr val="002060"/>
              </a:solidFill>
            </a:endParaRPr>
          </a:p>
        </p:txBody>
      </p:sp>
      <p:sp>
        <p:nvSpPr>
          <p:cNvPr id="12" name="矩形 11"/>
          <p:cNvSpPr/>
          <p:nvPr/>
        </p:nvSpPr>
        <p:spPr>
          <a:xfrm>
            <a:off x="9194613" y="6187441"/>
            <a:ext cx="2997387" cy="670559"/>
          </a:xfrm>
          <a:prstGeom prst="rect">
            <a:avLst/>
          </a:prstGeom>
          <a:solidFill>
            <a:srgbClr val="0198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 name="图片 12" descr="标志与中英文校名组合规范_左右（反白，在深色背景下使用）.png"/>
          <p:cNvPicPr>
            <a:picLocks noChangeAspect="1"/>
          </p:cNvPicPr>
          <p:nvPr/>
        </p:nvPicPr>
        <p:blipFill>
          <a:blip r:embed="rId1" cstate="print"/>
          <a:stretch>
            <a:fillRect/>
          </a:stretch>
        </p:blipFill>
        <p:spPr>
          <a:xfrm>
            <a:off x="9723120" y="6253026"/>
            <a:ext cx="2147657" cy="604974"/>
          </a:xfrm>
          <a:prstGeom prst="rect">
            <a:avLst/>
          </a:prstGeom>
        </p:spPr>
      </p:pic>
      <p:sp>
        <p:nvSpPr>
          <p:cNvPr id="8" name="文本框 7"/>
          <p:cNvSpPr txBox="1"/>
          <p:nvPr/>
        </p:nvSpPr>
        <p:spPr>
          <a:xfrm>
            <a:off x="517676" y="2172749"/>
            <a:ext cx="11156647" cy="2246769"/>
          </a:xfrm>
          <a:prstGeom prst="rect">
            <a:avLst/>
          </a:prstGeom>
          <a:noFill/>
        </p:spPr>
        <p:txBody>
          <a:bodyPr wrap="square" rtlCol="0">
            <a:spAutoFit/>
          </a:bodyPr>
          <a:lstStyle/>
          <a:p>
            <a:r>
              <a:rPr lang="en-US" altLang="zh-CN" dirty="0"/>
              <a:t>	</a:t>
            </a:r>
            <a:r>
              <a:rPr lang="zh-CN" altLang="en-US" sz="2800" dirty="0"/>
              <a:t>更进一步，一般评价一名球员的进攻能力往往是通过进攻命中率，但是一名内线球员和一名外线球员的命中率往往是难以比较的。因此分类后，对于同类型的球员之间的数据也就有了一定的可比性。同样，对于防守效率的评价可以依靠进攻球员的进攻能力以及在该位置的得分效率来计算。</a:t>
            </a:r>
            <a:endParaRPr lang="zh-CN" altLang="en-US" sz="2800" dirty="0"/>
          </a:p>
        </p:txBody>
      </p:sp>
    </p:spTree>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0" y="5423338"/>
            <a:ext cx="12191999" cy="1434662"/>
          </a:xfrm>
          <a:prstGeom prst="rect">
            <a:avLst/>
          </a:prstGeom>
          <a:solidFill>
            <a:srgbClr val="0198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descr="_DSC8279.jpg"/>
          <p:cNvPicPr>
            <a:picLocks noChangeAspect="1"/>
          </p:cNvPicPr>
          <p:nvPr/>
        </p:nvPicPr>
        <p:blipFill>
          <a:blip r:embed="rId1" cstate="print"/>
          <a:srcRect l="11107" r="12535"/>
          <a:stretch>
            <a:fillRect/>
          </a:stretch>
        </p:blipFill>
        <p:spPr>
          <a:xfrm>
            <a:off x="0" y="0"/>
            <a:ext cx="3468413" cy="6858000"/>
          </a:xfrm>
          <a:prstGeom prst="rect">
            <a:avLst/>
          </a:prstGeom>
        </p:spPr>
      </p:pic>
      <p:sp>
        <p:nvSpPr>
          <p:cNvPr id="7" name="Rectangle 5"/>
          <p:cNvSpPr/>
          <p:nvPr/>
        </p:nvSpPr>
        <p:spPr>
          <a:xfrm>
            <a:off x="9264789" y="1041692"/>
            <a:ext cx="1835378" cy="364948"/>
          </a:xfrm>
          <a:prstGeom prst="rect">
            <a:avLst/>
          </a:prstGeom>
          <a:solidFill>
            <a:srgbClr val="0198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65"/>
            <a:endParaRPr lang="en-US" sz="1800">
              <a:solidFill>
                <a:srgbClr val="FFFFFF"/>
              </a:solidFill>
              <a:latin typeface="Century Gothic" panose="020B0502020202020204" pitchFamily="34" charset="0"/>
            </a:endParaRPr>
          </a:p>
        </p:txBody>
      </p:sp>
      <p:sp>
        <p:nvSpPr>
          <p:cNvPr id="8" name="TextBox 7"/>
          <p:cNvSpPr txBox="1"/>
          <p:nvPr/>
        </p:nvSpPr>
        <p:spPr>
          <a:xfrm>
            <a:off x="5926504" y="2139580"/>
            <a:ext cx="4225964" cy="1015365"/>
          </a:xfrm>
          <a:prstGeom prst="rect">
            <a:avLst/>
          </a:prstGeom>
          <a:noFill/>
        </p:spPr>
        <p:txBody>
          <a:bodyPr wrap="square" lIns="0" tIns="0" rIns="0" bIns="0" rtlCol="0">
            <a:spAutoFit/>
          </a:bodyPr>
          <a:lstStyle/>
          <a:p>
            <a:endParaRPr lang="zh-CN" altLang="en-US" sz="6600" b="1" dirty="0">
              <a:latin typeface="方正字迹-典雅楷体简体" pitchFamily="2" charset="-122"/>
              <a:ea typeface="方正字迹-典雅楷体简体" pitchFamily="2" charset="-122"/>
            </a:endParaRPr>
          </a:p>
        </p:txBody>
      </p:sp>
      <p:sp>
        <p:nvSpPr>
          <p:cNvPr id="9" name="TextBox 8"/>
          <p:cNvSpPr txBox="1"/>
          <p:nvPr/>
        </p:nvSpPr>
        <p:spPr>
          <a:xfrm>
            <a:off x="5352566" y="3179224"/>
            <a:ext cx="5272867" cy="1015663"/>
          </a:xfrm>
          <a:prstGeom prst="rect">
            <a:avLst/>
          </a:prstGeom>
          <a:noFill/>
        </p:spPr>
        <p:txBody>
          <a:bodyPr wrap="square" lIns="0" tIns="0" rIns="0" bIns="0" rtlCol="0">
            <a:spAutoFit/>
          </a:bodyPr>
          <a:lstStyle/>
          <a:p>
            <a:r>
              <a:rPr lang="en-US" altLang="zh-CN" sz="6600" b="1" dirty="0">
                <a:latin typeface="方正字迹-典雅楷体简体" pitchFamily="2" charset="-122"/>
                <a:ea typeface="方正字迹-典雅楷体简体" pitchFamily="2" charset="-122"/>
              </a:rPr>
              <a:t>Thanks for listening!</a:t>
            </a:r>
            <a:endParaRPr lang="zh-CN" altLang="en-US" sz="6600" b="1" dirty="0">
              <a:latin typeface="方正字迹-典雅楷体简体" pitchFamily="2" charset="-122"/>
              <a:ea typeface="方正字迹-典雅楷体简体" pitchFamily="2" charset="-122"/>
            </a:endParaRPr>
          </a:p>
        </p:txBody>
      </p:sp>
      <p:pic>
        <p:nvPicPr>
          <p:cNvPr id="11" name="图片 10" descr="标志与中英文校名组合规范_左右（反白，在深色背景下使用）.png"/>
          <p:cNvPicPr>
            <a:picLocks noChangeAspect="1"/>
          </p:cNvPicPr>
          <p:nvPr/>
        </p:nvPicPr>
        <p:blipFill>
          <a:blip r:embed="rId2" cstate="print"/>
          <a:stretch>
            <a:fillRect/>
          </a:stretch>
        </p:blipFill>
        <p:spPr>
          <a:xfrm>
            <a:off x="9213157" y="5793199"/>
            <a:ext cx="2671087" cy="752419"/>
          </a:xfrm>
          <a:prstGeom prst="rect">
            <a:avLst/>
          </a:prstGeom>
        </p:spPr>
      </p:pic>
    </p:spTree>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1000" fill="hold"/>
                                        <p:tgtEl>
                                          <p:spTgt spid="10"/>
                                        </p:tgtEl>
                                        <p:attrNameLst>
                                          <p:attrName>ppt_w</p:attrName>
                                        </p:attrNameLst>
                                      </p:cBhvr>
                                      <p:tavLst>
                                        <p:tav tm="0">
                                          <p:val>
                                            <p:strVal val="#ppt_w*0.70"/>
                                          </p:val>
                                        </p:tav>
                                        <p:tav tm="100000">
                                          <p:val>
                                            <p:strVal val="#ppt_w"/>
                                          </p:val>
                                        </p:tav>
                                      </p:tavLst>
                                    </p:anim>
                                    <p:anim calcmode="lin" valueType="num">
                                      <p:cBhvr>
                                        <p:cTn id="8" dur="1000" fill="hold"/>
                                        <p:tgtEl>
                                          <p:spTgt spid="10"/>
                                        </p:tgtEl>
                                        <p:attrNameLst>
                                          <p:attrName>ppt_h</p:attrName>
                                        </p:attrNameLst>
                                      </p:cBhvr>
                                      <p:tavLst>
                                        <p:tav tm="0">
                                          <p:val>
                                            <p:strVal val="#ppt_h"/>
                                          </p:val>
                                        </p:tav>
                                        <p:tav tm="100000">
                                          <p:val>
                                            <p:strVal val="#ppt_h"/>
                                          </p:val>
                                        </p:tav>
                                      </p:tavLst>
                                    </p:anim>
                                    <p:animEffect transition="in" filter="fade">
                                      <p:cBhvr>
                                        <p:cTn id="9" dur="1000"/>
                                        <p:tgtEl>
                                          <p:spTgt spid="10"/>
                                        </p:tgtEl>
                                      </p:cBhvr>
                                    </p:animEffect>
                                  </p:childTnLst>
                                </p:cTn>
                              </p:par>
                              <p:par>
                                <p:cTn id="10" presetID="48" presetClass="entr" presetSubtype="0" accel="50000"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p:cTn id="12" dur="1000" fill="hold"/>
                                        <p:tgtEl>
                                          <p:spTgt spid="7"/>
                                        </p:tgtEl>
                                        <p:attrNameLst>
                                          <p:attrName>style.rotation</p:attrName>
                                        </p:attrNameLst>
                                      </p:cBhvr>
                                      <p:tavLst>
                                        <p:tav tm="0">
                                          <p:val>
                                            <p:fltVal val="90"/>
                                          </p:val>
                                        </p:tav>
                                        <p:tav tm="80000">
                                          <p:val>
                                            <p:fltVal val="90"/>
                                          </p:val>
                                        </p:tav>
                                        <p:tav tm="80000">
                                          <p:val>
                                            <p:fltVal val="90"/>
                                          </p:val>
                                        </p:tav>
                                        <p:tav tm="100000">
                                          <p:val>
                                            <p:fltVal val="0"/>
                                          </p:val>
                                        </p:tav>
                                      </p:tavLst>
                                    </p:anim>
                                    <p:anim calcmode="lin" valueType="num">
                                      <p:cBhvr>
                                        <p:cTn id="13" dur="1000" fill="hold"/>
                                        <p:tgtEl>
                                          <p:spTgt spid="7"/>
                                        </p:tgtEl>
                                        <p:attrNameLst>
                                          <p:attrName>ppt_x</p:attrName>
                                        </p:attrNameLst>
                                      </p:cBhvr>
                                      <p:tavLst>
                                        <p:tav tm="0">
                                          <p:val>
                                            <p:fltVal val="-1"/>
                                          </p:val>
                                        </p:tav>
                                        <p:tav tm="50000">
                                          <p:val>
                                            <p:fltVal val="0.95"/>
                                          </p:val>
                                        </p:tav>
                                        <p:tav tm="100000">
                                          <p:val>
                                            <p:strVal val="#ppt_x"/>
                                          </p:val>
                                        </p:tav>
                                      </p:tavLst>
                                    </p:anim>
                                    <p:anim calcmode="lin" valueType="num">
                                      <p:cBhvr>
                                        <p:cTn id="14" dur="1000" fill="hold"/>
                                        <p:tgtEl>
                                          <p:spTgt spid="7"/>
                                        </p:tgtEl>
                                        <p:attrNameLst>
                                          <p:attrName>ppt_y</p:attrName>
                                        </p:attrNameLst>
                                      </p:cBhvr>
                                      <p:tavLst>
                                        <p:tav tm="0">
                                          <p:val>
                                            <p:strVal val="#ppt_y"/>
                                          </p:val>
                                        </p:tav>
                                        <p:tav tm="100000">
                                          <p:val>
                                            <p:strVal val="#ppt_y"/>
                                          </p:val>
                                        </p:tav>
                                      </p:tavLst>
                                    </p:anim>
                                    <p:animEffect transition="in" filter="fade">
                                      <p:cBhvr>
                                        <p:cTn id="15" dur="1000"/>
                                        <p:tgtEl>
                                          <p:spTgt spid="7"/>
                                        </p:tgtEl>
                                      </p:cBhvr>
                                    </p:animEffect>
                                  </p:childTnLst>
                                </p:cTn>
                              </p:par>
                            </p:childTnLst>
                          </p:cTn>
                        </p:par>
                        <p:par>
                          <p:cTn id="16" fill="hold">
                            <p:stCondLst>
                              <p:cond delay="1000"/>
                            </p:stCondLst>
                            <p:childTnLst>
                              <p:par>
                                <p:cTn id="17" presetID="45" presetClass="entr" presetSubtype="0" fill="hold" grpId="0" nodeType="afterEffect">
                                  <p:stCondLst>
                                    <p:cond delay="0"/>
                                  </p:stCondLst>
                                  <p:iterate type="lt">
                                    <p:tmPct val="10000"/>
                                  </p:iterate>
                                  <p:childTnLst>
                                    <p:set>
                                      <p:cBhvr>
                                        <p:cTn id="18" dur="1" fill="hold">
                                          <p:stCondLst>
                                            <p:cond delay="0"/>
                                          </p:stCondLst>
                                        </p:cTn>
                                        <p:tgtEl>
                                          <p:spTgt spid="8"/>
                                        </p:tgtEl>
                                        <p:attrNameLst>
                                          <p:attrName>style.visibility</p:attrName>
                                        </p:attrNameLst>
                                      </p:cBhvr>
                                      <p:to>
                                        <p:strVal val="visible"/>
                                      </p:to>
                                    </p:set>
                                    <p:animEffect transition="in" filter="fade">
                                      <p:cBhvr>
                                        <p:cTn id="19" dur="1000"/>
                                        <p:tgtEl>
                                          <p:spTgt spid="8"/>
                                        </p:tgtEl>
                                      </p:cBhvr>
                                    </p:animEffect>
                                    <p:anim calcmode="lin" valueType="num">
                                      <p:cBhvr>
                                        <p:cTn id="20" dur="1000" fill="hold"/>
                                        <p:tgtEl>
                                          <p:spTgt spid="8"/>
                                        </p:tgtEl>
                                        <p:attrNameLst>
                                          <p:attrName>ppt_w</p:attrName>
                                        </p:attrNameLst>
                                      </p:cBhvr>
                                      <p:tavLst>
                                        <p:tav tm="0" fmla="#ppt_w*sin(2.5*pi*$)">
                                          <p:val>
                                            <p:fltVal val="0"/>
                                          </p:val>
                                        </p:tav>
                                        <p:tav tm="100000">
                                          <p:val>
                                            <p:fltVal val="1"/>
                                          </p:val>
                                        </p:tav>
                                      </p:tavLst>
                                    </p:anim>
                                    <p:anim calcmode="lin" valueType="num">
                                      <p:cBhvr>
                                        <p:cTn id="21" dur="1000" fill="hold"/>
                                        <p:tgtEl>
                                          <p:spTgt spid="8"/>
                                        </p:tgtEl>
                                        <p:attrNameLst>
                                          <p:attrName>ppt_h</p:attrName>
                                        </p:attrNameLst>
                                      </p:cBhvr>
                                      <p:tavLst>
                                        <p:tav tm="0">
                                          <p:val>
                                            <p:strVal val="#ppt_h"/>
                                          </p:val>
                                        </p:tav>
                                        <p:tav tm="100000">
                                          <p:val>
                                            <p:strVal val="#ppt_h"/>
                                          </p:val>
                                        </p:tav>
                                      </p:tavLst>
                                    </p:anim>
                                  </p:childTnLst>
                                </p:cTn>
                              </p:par>
                            </p:childTnLst>
                          </p:cTn>
                        </p:par>
                        <p:par>
                          <p:cTn id="22" fill="hold">
                            <p:stCondLst>
                              <p:cond delay="1000"/>
                            </p:stCondLst>
                            <p:childTnLst>
                              <p:par>
                                <p:cTn id="23" presetID="45" presetClass="entr" presetSubtype="0" fill="hold" grpId="0" nodeType="afterEffect">
                                  <p:stCondLst>
                                    <p:cond delay="0"/>
                                  </p:stCondLst>
                                  <p:iterate type="lt">
                                    <p:tmPct val="10000"/>
                                  </p:iterate>
                                  <p:childTnLst>
                                    <p:set>
                                      <p:cBhvr>
                                        <p:cTn id="24" dur="1" fill="hold">
                                          <p:stCondLst>
                                            <p:cond delay="0"/>
                                          </p:stCondLst>
                                        </p:cTn>
                                        <p:tgtEl>
                                          <p:spTgt spid="9"/>
                                        </p:tgtEl>
                                        <p:attrNameLst>
                                          <p:attrName>style.visibility</p:attrName>
                                        </p:attrNameLst>
                                      </p:cBhvr>
                                      <p:to>
                                        <p:strVal val="visible"/>
                                      </p:to>
                                    </p:set>
                                    <p:animEffect transition="in" filter="fade">
                                      <p:cBhvr>
                                        <p:cTn id="25" dur="1000"/>
                                        <p:tgtEl>
                                          <p:spTgt spid="9"/>
                                        </p:tgtEl>
                                      </p:cBhvr>
                                    </p:animEffect>
                                    <p:anim calcmode="lin" valueType="num">
                                      <p:cBhvr>
                                        <p:cTn id="26" dur="1000" fill="hold"/>
                                        <p:tgtEl>
                                          <p:spTgt spid="9"/>
                                        </p:tgtEl>
                                        <p:attrNameLst>
                                          <p:attrName>ppt_w</p:attrName>
                                        </p:attrNameLst>
                                      </p:cBhvr>
                                      <p:tavLst>
                                        <p:tav tm="0" fmla="#ppt_w*sin(2.5*pi*$)">
                                          <p:val>
                                            <p:fltVal val="0"/>
                                          </p:val>
                                        </p:tav>
                                        <p:tav tm="100000">
                                          <p:val>
                                            <p:fltVal val="1"/>
                                          </p:val>
                                        </p:tav>
                                      </p:tavLst>
                                    </p:anim>
                                    <p:anim calcmode="lin" valueType="num">
                                      <p:cBhvr>
                                        <p:cTn id="27" dur="1000" fill="hold"/>
                                        <p:tgtEl>
                                          <p:spTgt spid="9"/>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7" grpId="0" animBg="1"/>
      <p:bldP spid="8" grpId="0"/>
      <p:bldP spid="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p:cNvSpPr>
            <a:spLocks noGrp="1"/>
          </p:cNvSpPr>
          <p:nvPr/>
        </p:nvSpPr>
        <p:spPr>
          <a:xfrm>
            <a:off x="5358362" y="-33973"/>
            <a:ext cx="8493125" cy="6925945"/>
          </a:xfrm>
          <a:custGeom>
            <a:avLst/>
            <a:gdLst>
              <a:gd name="connsiteX0" fmla="*/ 0 w 12192000"/>
              <a:gd name="connsiteY0" fmla="*/ 0 h 13733900"/>
              <a:gd name="connsiteX1" fmla="*/ 12192000 w 12192000"/>
              <a:gd name="connsiteY1" fmla="*/ 0 h 13733900"/>
              <a:gd name="connsiteX2" fmla="*/ 12192000 w 12192000"/>
              <a:gd name="connsiteY2" fmla="*/ 13733900 h 13733900"/>
              <a:gd name="connsiteX3" fmla="*/ 0 w 12192000"/>
              <a:gd name="connsiteY3" fmla="*/ 13733900 h 13733900"/>
              <a:gd name="connsiteX4" fmla="*/ 0 w 12192000"/>
              <a:gd name="connsiteY4" fmla="*/ 0 h 13733900"/>
              <a:gd name="connsiteX0-1" fmla="*/ 3539612 w 12192000"/>
              <a:gd name="connsiteY0-2" fmla="*/ 29497 h 13733900"/>
              <a:gd name="connsiteX1-3" fmla="*/ 12192000 w 12192000"/>
              <a:gd name="connsiteY1-4" fmla="*/ 0 h 13733900"/>
              <a:gd name="connsiteX2-5" fmla="*/ 12192000 w 12192000"/>
              <a:gd name="connsiteY2-6" fmla="*/ 13733900 h 13733900"/>
              <a:gd name="connsiteX3-7" fmla="*/ 0 w 12192000"/>
              <a:gd name="connsiteY3-8" fmla="*/ 13733900 h 13733900"/>
              <a:gd name="connsiteX4-9" fmla="*/ 3539612 w 12192000"/>
              <a:gd name="connsiteY4-10" fmla="*/ 29497 h 13733900"/>
              <a:gd name="connsiteX0-11" fmla="*/ 2920179 w 12192000"/>
              <a:gd name="connsiteY0-12" fmla="*/ 29497 h 13733900"/>
              <a:gd name="connsiteX1-13" fmla="*/ 12192000 w 12192000"/>
              <a:gd name="connsiteY1-14" fmla="*/ 0 h 13733900"/>
              <a:gd name="connsiteX2-15" fmla="*/ 12192000 w 12192000"/>
              <a:gd name="connsiteY2-16" fmla="*/ 13733900 h 13733900"/>
              <a:gd name="connsiteX3-17" fmla="*/ 0 w 12192000"/>
              <a:gd name="connsiteY3-18" fmla="*/ 13733900 h 13733900"/>
              <a:gd name="connsiteX4-19" fmla="*/ 2920179 w 12192000"/>
              <a:gd name="connsiteY4-20" fmla="*/ 29497 h 137339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192000" h="13733900">
                <a:moveTo>
                  <a:pt x="2920179" y="29497"/>
                </a:moveTo>
                <a:lnTo>
                  <a:pt x="12192000" y="0"/>
                </a:lnTo>
                <a:lnTo>
                  <a:pt x="12192000" y="13733900"/>
                </a:lnTo>
                <a:lnTo>
                  <a:pt x="0" y="13733900"/>
                </a:lnTo>
                <a:lnTo>
                  <a:pt x="2920179" y="29497"/>
                </a:lnTo>
                <a:close/>
              </a:path>
            </a:pathLst>
          </a:custGeom>
          <a:blipFill rotWithShape="1">
            <a:blip r:embed="rId1" cstate="print"/>
            <a:stretch>
              <a:fillRect/>
            </a:stretch>
          </a:blipFill>
        </p:spPr>
      </p:sp>
      <p:grpSp>
        <p:nvGrpSpPr>
          <p:cNvPr id="3" name="组合 67"/>
          <p:cNvGrpSpPr/>
          <p:nvPr/>
        </p:nvGrpSpPr>
        <p:grpSpPr>
          <a:xfrm rot="10800000">
            <a:off x="-1" y="260555"/>
            <a:ext cx="2121463" cy="651931"/>
            <a:chOff x="6876257" y="419100"/>
            <a:chExt cx="1591097" cy="488948"/>
          </a:xfrm>
          <a:solidFill>
            <a:srgbClr val="01988F"/>
          </a:solidFill>
        </p:grpSpPr>
        <p:sp>
          <p:nvSpPr>
            <p:cNvPr id="4" name="矩形 9"/>
            <p:cNvSpPr/>
            <p:nvPr/>
          </p:nvSpPr>
          <p:spPr>
            <a:xfrm>
              <a:off x="6876257" y="419100"/>
              <a:ext cx="1591097" cy="488948"/>
            </a:xfrm>
            <a:custGeom>
              <a:avLst/>
              <a:gdLst/>
              <a:ahLst/>
              <a:cxnLst/>
              <a:rect l="l" t="t" r="r" b="b"/>
              <a:pathLst>
                <a:path w="144016" h="869444">
                  <a:moveTo>
                    <a:pt x="0" y="0"/>
                  </a:moveTo>
                  <a:lnTo>
                    <a:pt x="144016" y="0"/>
                  </a:lnTo>
                  <a:lnTo>
                    <a:pt x="144016" y="869444"/>
                  </a:lnTo>
                  <a:lnTo>
                    <a:pt x="0" y="869444"/>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5" name="矩形 4"/>
            <p:cNvSpPr/>
            <p:nvPr/>
          </p:nvSpPr>
          <p:spPr>
            <a:xfrm rot="10800000">
              <a:off x="7053264" y="489721"/>
              <a:ext cx="1414090" cy="346249"/>
            </a:xfrm>
            <a:prstGeom prst="rect">
              <a:avLst/>
            </a:prstGeom>
            <a:grp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a:ln>
                    <a:noFill/>
                  </a:ln>
                  <a:solidFill>
                    <a:prstClr val="white"/>
                  </a:solidFill>
                  <a:effectLst/>
                  <a:uLnTx/>
                  <a:uFillTx/>
                  <a:latin typeface="方正字迹-典雅楷体简体" pitchFamily="2" charset="-122"/>
                  <a:ea typeface="方正字迹-典雅楷体简体" pitchFamily="2" charset="-122"/>
                  <a:cs typeface="+mn-cs"/>
                </a:rPr>
                <a:t>01 </a:t>
              </a:r>
              <a:r>
                <a:rPr lang="zh-CN" altLang="en-US" sz="2400" b="1" dirty="0">
                  <a:solidFill>
                    <a:prstClr val="white"/>
                  </a:solidFill>
                  <a:latin typeface="方正字迹-典雅楷体简体" pitchFamily="2" charset="-122"/>
                  <a:ea typeface="方正字迹-典雅楷体简体" pitchFamily="2" charset="-122"/>
                </a:rPr>
                <a:t>问题分析</a:t>
              </a:r>
              <a:endParaRPr kumimoji="0" lang="zh-CN" altLang="en-US" sz="2400" b="1" i="0" u="none" strike="noStrike" kern="1200" cap="none" spc="0" normalizeH="0" baseline="0" noProof="0" dirty="0">
                <a:ln>
                  <a:noFill/>
                </a:ln>
                <a:solidFill>
                  <a:prstClr val="white"/>
                </a:solidFill>
                <a:effectLst/>
                <a:uLnTx/>
                <a:uFillTx/>
                <a:latin typeface="方正字迹-典雅楷体简体" pitchFamily="2" charset="-122"/>
                <a:ea typeface="方正字迹-典雅楷体简体" pitchFamily="2" charset="-122"/>
                <a:cs typeface="+mn-cs"/>
              </a:endParaRPr>
            </a:p>
          </p:txBody>
        </p:sp>
      </p:grpSp>
      <p:sp>
        <p:nvSpPr>
          <p:cNvPr id="6" name="Rectangle 6"/>
          <p:cNvSpPr/>
          <p:nvPr/>
        </p:nvSpPr>
        <p:spPr bwMode="auto">
          <a:xfrm>
            <a:off x="1290925" y="1910664"/>
            <a:ext cx="4602787" cy="471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pPr lvl="0"/>
            <a:r>
              <a:rPr lang="en-US" altLang="zh-CN" sz="3200" b="1" dirty="0">
                <a:solidFill>
                  <a:prstClr val="black">
                    <a:lumMod val="75000"/>
                    <a:lumOff val="25000"/>
                  </a:prstClr>
                </a:solidFill>
                <a:latin typeface="方正字迹-典雅楷体简体" pitchFamily="2" charset="-122"/>
                <a:ea typeface="方正字迹-典雅楷体简体" pitchFamily="2" charset="-122"/>
                <a:sym typeface="Lato Light" pitchFamily="34" charset="0"/>
              </a:rPr>
              <a:t>NBA</a:t>
            </a:r>
            <a:r>
              <a:rPr lang="zh-CN" altLang="en-US" sz="3200" b="1" dirty="0">
                <a:solidFill>
                  <a:prstClr val="black">
                    <a:lumMod val="75000"/>
                    <a:lumOff val="25000"/>
                  </a:prstClr>
                </a:solidFill>
                <a:latin typeface="方正字迹-典雅楷体简体" pitchFamily="2" charset="-122"/>
                <a:ea typeface="方正字迹-典雅楷体简体" pitchFamily="2" charset="-122"/>
                <a:sym typeface="Lato Light" pitchFamily="34" charset="0"/>
              </a:rPr>
              <a:t>球员投篮数据分析</a:t>
            </a:r>
            <a:endParaRPr kumimoji="0" lang="en-US" sz="3200" b="1" i="0" u="none" strike="noStrike" kern="1200" cap="none" spc="0" normalizeH="0" baseline="0" noProof="0" dirty="0">
              <a:ln>
                <a:noFill/>
              </a:ln>
              <a:solidFill>
                <a:prstClr val="black">
                  <a:lumMod val="75000"/>
                  <a:lumOff val="25000"/>
                </a:prstClr>
              </a:solidFill>
              <a:effectLst/>
              <a:uLnTx/>
              <a:uFillTx/>
              <a:latin typeface="方正字迹-典雅楷体简体" pitchFamily="2" charset="-122"/>
              <a:ea typeface="方正字迹-典雅楷体简体" pitchFamily="2" charset="-122"/>
              <a:cs typeface="+mn-cs"/>
              <a:sym typeface="Lato Hairline" pitchFamily="34" charset="0"/>
            </a:endParaRPr>
          </a:p>
        </p:txBody>
      </p:sp>
      <p:sp>
        <p:nvSpPr>
          <p:cNvPr id="7" name="Rectangle 12"/>
          <p:cNvSpPr/>
          <p:nvPr/>
        </p:nvSpPr>
        <p:spPr>
          <a:xfrm flipV="1">
            <a:off x="1017641" y="2507222"/>
            <a:ext cx="4542502" cy="88494"/>
          </a:xfrm>
          <a:prstGeom prst="rect">
            <a:avLst/>
          </a:prstGeom>
          <a:pattFill prst="ltDnDiag">
            <a:fgClr>
              <a:schemeClr val="bg1">
                <a:lumMod val="65000"/>
              </a:schemeClr>
            </a:fgClr>
            <a:bgClr>
              <a:schemeClr val="bg1">
                <a:lumMod val="9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方正字迹-典雅楷体简体" pitchFamily="2" charset="-122"/>
              <a:ea typeface="方正字迹-典雅楷体简体" pitchFamily="2" charset="-122"/>
              <a:cs typeface="+mn-cs"/>
            </a:endParaRPr>
          </a:p>
        </p:txBody>
      </p:sp>
      <p:sp>
        <p:nvSpPr>
          <p:cNvPr id="8" name="TextBox 7"/>
          <p:cNvSpPr txBox="1"/>
          <p:nvPr/>
        </p:nvSpPr>
        <p:spPr>
          <a:xfrm>
            <a:off x="1257021" y="2728490"/>
            <a:ext cx="4101341" cy="2120902"/>
          </a:xfrm>
          <a:prstGeom prst="rect">
            <a:avLst/>
          </a:prstGeom>
          <a:noFill/>
        </p:spPr>
        <p:txBody>
          <a:bodyPr wrap="square" rtlCol="0">
            <a:spAutoFit/>
          </a:bodyPr>
          <a:lstStyle/>
          <a:p>
            <a:pPr lvl="0">
              <a:lnSpc>
                <a:spcPct val="150000"/>
              </a:lnSpc>
            </a:pPr>
            <a:r>
              <a:rPr lang="zh-CN" altLang="en-US" dirty="0">
                <a:solidFill>
                  <a:prstClr val="black"/>
                </a:solidFill>
                <a:latin typeface="方正字迹-典雅楷体简体" pitchFamily="2" charset="-122"/>
                <a:ea typeface="方正字迹-典雅楷体简体" pitchFamily="2" charset="-122"/>
              </a:rPr>
              <a:t>在本次大作业中，我们根据</a:t>
            </a:r>
            <a:r>
              <a:rPr lang="en-US" altLang="zh-CN" dirty="0">
                <a:solidFill>
                  <a:prstClr val="black"/>
                </a:solidFill>
                <a:latin typeface="方正字迹-典雅楷体简体" pitchFamily="2" charset="-122"/>
                <a:ea typeface="方正字迹-典雅楷体简体" pitchFamily="2" charset="-122"/>
              </a:rPr>
              <a:t>NBA</a:t>
            </a:r>
            <a:r>
              <a:rPr lang="zh-CN" altLang="en-US" dirty="0">
                <a:solidFill>
                  <a:prstClr val="black"/>
                </a:solidFill>
                <a:latin typeface="方正字迹-典雅楷体简体" pitchFamily="2" charset="-122"/>
                <a:ea typeface="方正字迹-典雅楷体简体" pitchFamily="2" charset="-122"/>
              </a:rPr>
              <a:t>比赛投篮数据，运用可视化、决策树、聚类分析等方法，探究各变量之间的内在关联，</a:t>
            </a:r>
            <a:endParaRPr lang="en-US" altLang="zh-CN" dirty="0">
              <a:solidFill>
                <a:prstClr val="black"/>
              </a:solidFill>
              <a:latin typeface="方正字迹-典雅楷体简体" pitchFamily="2" charset="-122"/>
              <a:ea typeface="方正字迹-典雅楷体简体" pitchFamily="2" charset="-122"/>
            </a:endParaRPr>
          </a:p>
          <a:p>
            <a:pPr lvl="0">
              <a:lnSpc>
                <a:spcPct val="150000"/>
              </a:lnSpc>
            </a:pPr>
            <a:r>
              <a:rPr lang="zh-CN" altLang="en-US" dirty="0">
                <a:solidFill>
                  <a:prstClr val="black"/>
                </a:solidFill>
                <a:latin typeface="方正字迹-典雅楷体简体" pitchFamily="2" charset="-122"/>
                <a:ea typeface="方正字迹-典雅楷体简体" pitchFamily="2" charset="-122"/>
              </a:rPr>
              <a:t>研究在什么条件下的命中率更高，进一步地，对球员能力进行更为细致的分析。</a:t>
            </a:r>
            <a:endParaRPr kumimoji="0" lang="en-US" altLang="zh-CN" sz="1800" b="0" i="0" u="none" strike="noStrike" kern="1200" cap="none" spc="0" normalizeH="0" baseline="0" noProof="0" dirty="0">
              <a:ln>
                <a:noFill/>
              </a:ln>
              <a:solidFill>
                <a:prstClr val="black"/>
              </a:solidFill>
              <a:effectLst/>
              <a:uLnTx/>
              <a:uFillTx/>
              <a:latin typeface="方正字迹-典雅楷体简体" pitchFamily="2" charset="-122"/>
              <a:ea typeface="方正字迹-典雅楷体简体" pitchFamily="2" charset="-122"/>
              <a:cs typeface="+mn-cs"/>
            </a:endParaRPr>
          </a:p>
        </p:txBody>
      </p:sp>
      <p:sp>
        <p:nvSpPr>
          <p:cNvPr id="10" name="Rectangle 12"/>
          <p:cNvSpPr/>
          <p:nvPr/>
        </p:nvSpPr>
        <p:spPr>
          <a:xfrm>
            <a:off x="1031097" y="5501148"/>
            <a:ext cx="4602787" cy="104637"/>
          </a:xfrm>
          <a:prstGeom prst="rect">
            <a:avLst/>
          </a:prstGeom>
          <a:pattFill prst="ltDnDiag">
            <a:fgClr>
              <a:schemeClr val="bg1">
                <a:lumMod val="65000"/>
              </a:schemeClr>
            </a:fgClr>
            <a:bgClr>
              <a:schemeClr val="bg1">
                <a:lumMod val="9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方正字迹-典雅楷体简体" pitchFamily="2" charset="-122"/>
              <a:ea typeface="方正字迹-典雅楷体简体" pitchFamily="2" charset="-122"/>
              <a:cs typeface="+mn-cs"/>
            </a:endParaRPr>
          </a:p>
        </p:txBody>
      </p:sp>
      <p:pic>
        <p:nvPicPr>
          <p:cNvPr id="11" name="图片 10" descr="标志与中英文校名组合规范_左右（反白，在深色背景下使用）.png"/>
          <p:cNvPicPr>
            <a:picLocks noChangeAspect="1"/>
          </p:cNvPicPr>
          <p:nvPr/>
        </p:nvPicPr>
        <p:blipFill>
          <a:blip r:embed="rId2" cstate="print"/>
          <a:stretch>
            <a:fillRect/>
          </a:stretch>
        </p:blipFill>
        <p:spPr>
          <a:xfrm>
            <a:off x="9573302" y="6182050"/>
            <a:ext cx="2399624" cy="675950"/>
          </a:xfrm>
          <a:prstGeom prst="rect">
            <a:avLst/>
          </a:prstGeom>
        </p:spPr>
      </p:pic>
    </p:spTree>
    <p:custDataLst>
      <p:tags r:id="rId3"/>
    </p:custDataLst>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strips(down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par>
                          <p:cTn id="13" fill="hold">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ipe(left)">
                                      <p:cBhvr>
                                        <p:cTn id="16" dur="500"/>
                                        <p:tgtEl>
                                          <p:spTgt spid="7"/>
                                        </p:tgtEl>
                                      </p:cBhvr>
                                    </p:animEffect>
                                  </p:childTnLst>
                                </p:cTn>
                              </p:par>
                            </p:childTnLst>
                          </p:cTn>
                        </p:par>
                        <p:par>
                          <p:cTn id="17" fill="hold">
                            <p:stCondLst>
                              <p:cond delay="1000"/>
                            </p:stCondLst>
                            <p:childTnLst>
                              <p:par>
                                <p:cTn id="18" presetID="10" presetClass="entr" presetSubtype="0" fill="hold" grpId="0" nodeType="after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childTnLst>
                          </p:cTn>
                        </p:par>
                        <p:par>
                          <p:cTn id="21" fill="hold">
                            <p:stCondLst>
                              <p:cond delay="1500"/>
                            </p:stCondLst>
                            <p:childTnLst>
                              <p:par>
                                <p:cTn id="22" presetID="22" presetClass="entr" presetSubtype="8" fill="hold" grpId="0" nodeType="after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wipe(left)">
                                      <p:cBhvr>
                                        <p:cTn id="24"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P spid="8" grpId="0"/>
      <p:bldP spid="10"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2055"/>
          <p:cNvSpPr/>
          <p:nvPr/>
        </p:nvSpPr>
        <p:spPr>
          <a:xfrm>
            <a:off x="9335715" y="2148953"/>
            <a:ext cx="1842766" cy="3501804"/>
          </a:xfrm>
          <a:prstGeom prst="rect">
            <a:avLst/>
          </a:prstGeom>
          <a:ln w="12700">
            <a:miter lim="400000"/>
          </a:ln>
        </p:spPr>
        <p:txBody>
          <a:bodyPr lIns="25400" tIns="25400" rIns="25400" bIns="25400"/>
          <a:lstStyle>
            <a:lvl1pPr>
              <a:spcBef>
                <a:spcPts val="5900"/>
              </a:spcBef>
              <a:defRPr>
                <a:solidFill>
                  <a:srgbClr val="FFFFFF"/>
                </a:solidFill>
                <a:latin typeface="Montserrat Light"/>
                <a:ea typeface="Montserrat Light"/>
                <a:cs typeface="Montserrat Light"/>
                <a:sym typeface="Montserrat Light"/>
              </a:defRPr>
            </a:lvl1pPr>
          </a:lstStyle>
          <a:p>
            <a:pPr marL="0" marR="0" lvl="0" indent="0" algn="l" defTabSz="412750" rtl="0" eaLnBrk="1" fontAlgn="auto" latinLnBrk="0" hangingPunct="0">
              <a:lnSpc>
                <a:spcPct val="120000"/>
              </a:lnSpc>
              <a:spcBef>
                <a:spcPts val="2950"/>
              </a:spcBef>
              <a:spcAft>
                <a:spcPts val="0"/>
              </a:spcAft>
              <a:buClrTx/>
              <a:buSzTx/>
              <a:buFontTx/>
              <a:buNone/>
              <a:defRPr/>
            </a:pPr>
            <a:r>
              <a:rPr kumimoji="0" sz="1500" b="0" i="0" u="none" strike="noStrike" kern="0" cap="none" spc="0" normalizeH="0" baseline="0" noProof="0">
                <a:ln>
                  <a:noFill/>
                </a:ln>
                <a:solidFill>
                  <a:srgbClr val="FFFFFF"/>
                </a:solidFill>
                <a:effectLst/>
                <a:uLnTx/>
                <a:uFillTx/>
                <a:latin typeface="Century Gothic" panose="020B0502020202020204" pitchFamily="34" charset="0"/>
                <a:ea typeface="思源黑体 CN Normal" panose="020B0400000000000000" pitchFamily="34" charset="-122"/>
                <a:sym typeface="Century Gothic" panose="020B0502020202020204" pitchFamily="34" charset="0"/>
              </a:rPr>
              <a:t>At vero eos beton accusam et justo fosdiuo it dolores etoa jam rebum. Stet on clita kuasd gubergren, nosotra seado tan kimata sianct nus Dorems ipsum dolor sifon amet. Lorem esos ipsum dolor onro sit amet.</a:t>
            </a:r>
            <a:endParaRPr kumimoji="0" sz="1500" b="0" i="0" u="none" strike="noStrike" kern="0" cap="none" spc="0" normalizeH="0" baseline="0" noProof="0">
              <a:ln>
                <a:noFill/>
              </a:ln>
              <a:solidFill>
                <a:srgbClr val="FFFFFF"/>
              </a:solidFill>
              <a:effectLst/>
              <a:uLnTx/>
              <a:uFillTx/>
              <a:latin typeface="Century Gothic" panose="020B0502020202020204" pitchFamily="34" charset="0"/>
              <a:ea typeface="思源黑体 CN Normal" panose="020B0400000000000000" pitchFamily="34" charset="-122"/>
              <a:sym typeface="Century Gothic" panose="020B0502020202020204" pitchFamily="34" charset="0"/>
            </a:endParaRPr>
          </a:p>
        </p:txBody>
      </p:sp>
      <p:sp>
        <p:nvSpPr>
          <p:cNvPr id="17" name="Shape 624"/>
          <p:cNvSpPr/>
          <p:nvPr/>
        </p:nvSpPr>
        <p:spPr>
          <a:xfrm>
            <a:off x="9680028" y="-1"/>
            <a:ext cx="2511972" cy="6858001"/>
          </a:xfrm>
          <a:prstGeom prst="rect">
            <a:avLst/>
          </a:prstGeom>
          <a:solidFill>
            <a:srgbClr val="01988F"/>
          </a:solidFill>
          <a:ln w="12700">
            <a:miter lim="400000"/>
          </a:ln>
          <a:effectLst/>
        </p:spPr>
        <p:txBody>
          <a:bodyPr lIns="25400" tIns="25400" rIns="25400" bIns="25400" anchor="ctr"/>
          <a:lstStyle/>
          <a:p>
            <a:pPr marL="0" marR="0" lvl="0" indent="0" algn="ctr" defTabSz="914400" rtl="0" eaLnBrk="1" fontAlgn="auto" latinLnBrk="0" hangingPunct="1">
              <a:lnSpc>
                <a:spcPct val="100000"/>
              </a:lnSpc>
              <a:spcBef>
                <a:spcPts val="0"/>
              </a:spcBef>
              <a:spcAft>
                <a:spcPts val="0"/>
              </a:spcAft>
              <a:buClrTx/>
              <a:buSzTx/>
              <a:buFontTx/>
              <a:buNone/>
              <a:defRPr sz="3200">
                <a:solidFill>
                  <a:srgbClr val="FFFFFF"/>
                </a:solidFill>
              </a:defRPr>
            </a:pPr>
            <a:endParaRPr kumimoji="0" sz="1600" b="0" i="0" u="none" strike="noStrike" kern="1200" cap="none" spc="0" normalizeH="0" baseline="0" noProof="0">
              <a:ln>
                <a:noFill/>
              </a:ln>
              <a:solidFill>
                <a:srgbClr val="FFFFFF"/>
              </a:solidFill>
              <a:effectLst/>
              <a:uLnTx/>
              <a:uFillTx/>
              <a:latin typeface="等线" panose="02010600030101010101" charset="-122"/>
              <a:ea typeface="+mn-ea"/>
              <a:cs typeface="+mn-cs"/>
            </a:endParaRPr>
          </a:p>
        </p:txBody>
      </p:sp>
      <p:pic>
        <p:nvPicPr>
          <p:cNvPr id="18" name="图片占位符 17"/>
          <p:cNvPicPr>
            <a:picLocks noGrp="1" noChangeAspect="1"/>
          </p:cNvPicPr>
          <p:nvPr>
            <p:ph type="pic" sz="half" idx="13"/>
          </p:nvPr>
        </p:nvPicPr>
        <p:blipFill>
          <a:blip r:embed="rId1" cstate="print"/>
          <a:stretch>
            <a:fillRect/>
          </a:stretch>
        </p:blipFill>
        <p:spPr>
          <a:xfrm>
            <a:off x="7649718" y="-1"/>
            <a:ext cx="4542282" cy="6858000"/>
          </a:xfrm>
        </p:spPr>
      </p:pic>
      <p:sp>
        <p:nvSpPr>
          <p:cNvPr id="21" name="矩形 20"/>
          <p:cNvSpPr/>
          <p:nvPr/>
        </p:nvSpPr>
        <p:spPr>
          <a:xfrm>
            <a:off x="359092" y="802655"/>
            <a:ext cx="4365308" cy="874407"/>
          </a:xfrm>
          <a:prstGeom prst="rect">
            <a:avLst/>
          </a:prstGeom>
        </p:spPr>
        <p:txBody>
          <a:bodyPr wrap="square">
            <a:spAutoFit/>
          </a:bodyPr>
          <a:lstStyle/>
          <a:p>
            <a:pPr lvl="0">
              <a:lnSpc>
                <a:spcPct val="150000"/>
              </a:lnSpc>
            </a:pPr>
            <a:r>
              <a:rPr kumimoji="0" lang="zh-CN" altLang="en-US" sz="1800" b="0" i="0" u="none" strike="noStrike" kern="1200" cap="none" spc="0" normalizeH="0" baseline="0" noProof="0" dirty="0">
                <a:ln>
                  <a:noFill/>
                </a:ln>
                <a:solidFill>
                  <a:prstClr val="black">
                    <a:lumMod val="75000"/>
                    <a:lumOff val="25000"/>
                  </a:prstClr>
                </a:solidFill>
                <a:effectLst/>
                <a:uLnTx/>
                <a:uFillTx/>
                <a:latin typeface="方正字迹-典雅楷体简体" pitchFamily="2" charset="-122"/>
                <a:ea typeface="方正字迹-典雅楷体简体" pitchFamily="2" charset="-122"/>
                <a:cs typeface="+mn-cs"/>
                <a:sym typeface="+mn-ea"/>
              </a:rPr>
              <a:t>数据来源于</a:t>
            </a:r>
            <a:r>
              <a:rPr kumimoji="0" lang="en-US" altLang="zh-CN" sz="1800" b="0" i="0" u="none" strike="noStrike" kern="1200" cap="none" spc="0" normalizeH="0" baseline="0" noProof="0" dirty="0">
                <a:ln>
                  <a:noFill/>
                </a:ln>
                <a:solidFill>
                  <a:prstClr val="black">
                    <a:lumMod val="75000"/>
                    <a:lumOff val="25000"/>
                  </a:prstClr>
                </a:solidFill>
                <a:effectLst/>
                <a:uLnTx/>
                <a:uFillTx/>
                <a:latin typeface="方正字迹-典雅楷体简体" pitchFamily="2" charset="-122"/>
                <a:ea typeface="方正字迹-典雅楷体简体" pitchFamily="2" charset="-122"/>
                <a:cs typeface="+mn-cs"/>
                <a:sym typeface="+mn-ea"/>
              </a:rPr>
              <a:t>Kaggle</a:t>
            </a:r>
            <a:r>
              <a:rPr lang="zh-CN" altLang="en-US" dirty="0">
                <a:solidFill>
                  <a:prstClr val="black">
                    <a:lumMod val="75000"/>
                    <a:lumOff val="25000"/>
                  </a:prstClr>
                </a:solidFill>
                <a:latin typeface="方正字迹-典雅楷体简体" pitchFamily="2" charset="-122"/>
                <a:ea typeface="方正字迹-典雅楷体简体" pitchFamily="2" charset="-122"/>
                <a:sym typeface="+mn-ea"/>
              </a:rPr>
              <a:t>平台，共有</a:t>
            </a:r>
            <a:r>
              <a:rPr lang="en-US" altLang="zh-CN" dirty="0">
                <a:solidFill>
                  <a:prstClr val="black">
                    <a:lumMod val="75000"/>
                    <a:lumOff val="25000"/>
                  </a:prstClr>
                </a:solidFill>
                <a:latin typeface="方正字迹-典雅楷体简体" pitchFamily="2" charset="-122"/>
                <a:ea typeface="方正字迹-典雅楷体简体" pitchFamily="2" charset="-122"/>
                <a:sym typeface="+mn-ea"/>
              </a:rPr>
              <a:t>21</a:t>
            </a:r>
            <a:r>
              <a:rPr lang="zh-CN" altLang="en-US" dirty="0">
                <a:solidFill>
                  <a:prstClr val="black">
                    <a:lumMod val="75000"/>
                    <a:lumOff val="25000"/>
                  </a:prstClr>
                </a:solidFill>
                <a:latin typeface="方正字迹-典雅楷体简体" pitchFamily="2" charset="-122"/>
                <a:ea typeface="方正字迹-典雅楷体简体" pitchFamily="2" charset="-122"/>
                <a:sym typeface="+mn-ea"/>
              </a:rPr>
              <a:t>个变量和将近</a:t>
            </a:r>
            <a:r>
              <a:rPr lang="en-US" altLang="zh-CN" dirty="0">
                <a:solidFill>
                  <a:prstClr val="black">
                    <a:lumMod val="75000"/>
                    <a:lumOff val="25000"/>
                  </a:prstClr>
                </a:solidFill>
                <a:latin typeface="方正字迹-典雅楷体简体" pitchFamily="2" charset="-122"/>
                <a:ea typeface="方正字迹-典雅楷体简体" pitchFamily="2" charset="-122"/>
                <a:sym typeface="+mn-ea"/>
              </a:rPr>
              <a:t>13</a:t>
            </a:r>
            <a:r>
              <a:rPr lang="zh-CN" altLang="en-US" dirty="0">
                <a:solidFill>
                  <a:prstClr val="black">
                    <a:lumMod val="75000"/>
                    <a:lumOff val="25000"/>
                  </a:prstClr>
                </a:solidFill>
                <a:latin typeface="方正字迹-典雅楷体简体" pitchFamily="2" charset="-122"/>
                <a:ea typeface="方正字迹-典雅楷体简体" pitchFamily="2" charset="-122"/>
                <a:sym typeface="+mn-ea"/>
              </a:rPr>
              <a:t>万个观测，涵盖了以下信息：</a:t>
            </a:r>
            <a:endParaRPr kumimoji="0" lang="zh-CN" altLang="en-US" sz="1800" b="0" i="0" u="none" strike="noStrike" kern="1200" cap="none" spc="0" normalizeH="0" baseline="0" noProof="0" dirty="0">
              <a:ln>
                <a:noFill/>
              </a:ln>
              <a:solidFill>
                <a:prstClr val="black">
                  <a:lumMod val="75000"/>
                  <a:lumOff val="25000"/>
                </a:prstClr>
              </a:solidFill>
              <a:effectLst/>
              <a:uLnTx/>
              <a:uFillTx/>
              <a:latin typeface="方正字迹-典雅楷体简体" pitchFamily="2" charset="-122"/>
              <a:ea typeface="方正字迹-典雅楷体简体" pitchFamily="2" charset="-122"/>
              <a:cs typeface="+mn-cs"/>
              <a:sym typeface="+mn-ea"/>
            </a:endParaRPr>
          </a:p>
        </p:txBody>
      </p:sp>
      <p:sp>
        <p:nvSpPr>
          <p:cNvPr id="24" name="矩形 23"/>
          <p:cNvSpPr/>
          <p:nvPr/>
        </p:nvSpPr>
        <p:spPr>
          <a:xfrm>
            <a:off x="352971" y="1675120"/>
            <a:ext cx="3437032" cy="4613892"/>
          </a:xfrm>
          <a:prstGeom prst="rect">
            <a:avLst/>
          </a:prstGeom>
        </p:spPr>
        <p:txBody>
          <a:bodyPr wrap="square">
            <a:spAutoFit/>
          </a:bodyPr>
          <a:lstStyle/>
          <a:p>
            <a:pPr lvl="0">
              <a:lnSpc>
                <a:spcPct val="150000"/>
              </a:lnSpc>
            </a:pPr>
            <a:r>
              <a:rPr lang="en-US" altLang="zh-CN" b="1" dirty="0">
                <a:solidFill>
                  <a:prstClr val="black">
                    <a:lumMod val="75000"/>
                    <a:lumOff val="25000"/>
                  </a:prstClr>
                </a:solidFill>
                <a:latin typeface="方正字迹-典雅楷体简体" pitchFamily="2" charset="-122"/>
                <a:ea typeface="方正字迹-典雅楷体简体" pitchFamily="2" charset="-122"/>
                <a:sym typeface="+mn-ea"/>
              </a:rPr>
              <a:t>GAME_ID </a:t>
            </a:r>
            <a:r>
              <a:rPr lang="zh-CN" altLang="en-US" dirty="0">
                <a:solidFill>
                  <a:prstClr val="black">
                    <a:lumMod val="75000"/>
                    <a:lumOff val="25000"/>
                  </a:prstClr>
                </a:solidFill>
                <a:latin typeface="方正字迹-典雅楷体简体" pitchFamily="2" charset="-122"/>
                <a:ea typeface="方正字迹-典雅楷体简体" pitchFamily="2" charset="-122"/>
                <a:sym typeface="+mn-ea"/>
              </a:rPr>
              <a:t>：比赛场次</a:t>
            </a:r>
            <a:endParaRPr lang="zh-CN" altLang="en-US" dirty="0">
              <a:solidFill>
                <a:prstClr val="black">
                  <a:lumMod val="75000"/>
                  <a:lumOff val="25000"/>
                </a:prstClr>
              </a:solidFill>
              <a:latin typeface="方正字迹-典雅楷体简体" pitchFamily="2" charset="-122"/>
              <a:ea typeface="方正字迹-典雅楷体简体" pitchFamily="2" charset="-122"/>
              <a:sym typeface="+mn-ea"/>
            </a:endParaRPr>
          </a:p>
          <a:p>
            <a:pPr lvl="0">
              <a:lnSpc>
                <a:spcPct val="150000"/>
              </a:lnSpc>
            </a:pPr>
            <a:r>
              <a:rPr lang="en-US" altLang="zh-CN" b="1" dirty="0">
                <a:solidFill>
                  <a:prstClr val="black">
                    <a:lumMod val="75000"/>
                    <a:lumOff val="25000"/>
                  </a:prstClr>
                </a:solidFill>
                <a:latin typeface="方正字迹-典雅楷体简体" pitchFamily="2" charset="-122"/>
                <a:ea typeface="方正字迹-典雅楷体简体" pitchFamily="2" charset="-122"/>
                <a:sym typeface="+mn-ea"/>
              </a:rPr>
              <a:t>MATCHUP</a:t>
            </a:r>
            <a:r>
              <a:rPr lang="zh-CN" altLang="en-US" dirty="0">
                <a:solidFill>
                  <a:prstClr val="black">
                    <a:lumMod val="75000"/>
                    <a:lumOff val="25000"/>
                  </a:prstClr>
                </a:solidFill>
                <a:latin typeface="方正字迹-典雅楷体简体" pitchFamily="2" charset="-122"/>
                <a:ea typeface="方正字迹-典雅楷体简体" pitchFamily="2" charset="-122"/>
                <a:sym typeface="+mn-ea"/>
              </a:rPr>
              <a:t>：比赛双方</a:t>
            </a:r>
            <a:endParaRPr lang="zh-CN" altLang="en-US" dirty="0">
              <a:solidFill>
                <a:prstClr val="black">
                  <a:lumMod val="75000"/>
                  <a:lumOff val="25000"/>
                </a:prstClr>
              </a:solidFill>
              <a:latin typeface="方正字迹-典雅楷体简体" pitchFamily="2" charset="-122"/>
              <a:ea typeface="方正字迹-典雅楷体简体" pitchFamily="2" charset="-122"/>
              <a:sym typeface="+mn-ea"/>
            </a:endParaRPr>
          </a:p>
          <a:p>
            <a:pPr lvl="0">
              <a:lnSpc>
                <a:spcPct val="150000"/>
              </a:lnSpc>
            </a:pPr>
            <a:r>
              <a:rPr lang="en-US" altLang="zh-CN" b="1" dirty="0">
                <a:solidFill>
                  <a:prstClr val="black">
                    <a:lumMod val="75000"/>
                    <a:lumOff val="25000"/>
                  </a:prstClr>
                </a:solidFill>
                <a:latin typeface="方正字迹-典雅楷体简体" pitchFamily="2" charset="-122"/>
                <a:ea typeface="方正字迹-典雅楷体简体" pitchFamily="2" charset="-122"/>
                <a:sym typeface="+mn-ea"/>
              </a:rPr>
              <a:t>LOCATION</a:t>
            </a:r>
            <a:r>
              <a:rPr lang="zh-CN" altLang="en-US" dirty="0">
                <a:solidFill>
                  <a:prstClr val="black">
                    <a:lumMod val="75000"/>
                    <a:lumOff val="25000"/>
                  </a:prstClr>
                </a:solidFill>
                <a:latin typeface="方正字迹-典雅楷体简体" pitchFamily="2" charset="-122"/>
                <a:ea typeface="方正字迹-典雅楷体简体" pitchFamily="2" charset="-122"/>
                <a:sym typeface="+mn-ea"/>
              </a:rPr>
              <a:t>：主客场信息，主场</a:t>
            </a:r>
            <a:r>
              <a:rPr lang="en-US" altLang="zh-CN" dirty="0">
                <a:solidFill>
                  <a:prstClr val="black">
                    <a:lumMod val="75000"/>
                    <a:lumOff val="25000"/>
                  </a:prstClr>
                </a:solidFill>
                <a:latin typeface="方正字迹-典雅楷体简体" pitchFamily="2" charset="-122"/>
                <a:ea typeface="方正字迹-典雅楷体简体" pitchFamily="2" charset="-122"/>
                <a:sym typeface="+mn-ea"/>
              </a:rPr>
              <a:t>H/</a:t>
            </a:r>
            <a:r>
              <a:rPr lang="zh-CN" altLang="en-US" dirty="0">
                <a:solidFill>
                  <a:prstClr val="black">
                    <a:lumMod val="75000"/>
                    <a:lumOff val="25000"/>
                  </a:prstClr>
                </a:solidFill>
                <a:latin typeface="方正字迹-典雅楷体简体" pitchFamily="2" charset="-122"/>
                <a:ea typeface="方正字迹-典雅楷体简体" pitchFamily="2" charset="-122"/>
                <a:sym typeface="+mn-ea"/>
              </a:rPr>
              <a:t>客场</a:t>
            </a:r>
            <a:r>
              <a:rPr lang="en-US" altLang="zh-CN" dirty="0">
                <a:solidFill>
                  <a:prstClr val="black">
                    <a:lumMod val="75000"/>
                    <a:lumOff val="25000"/>
                  </a:prstClr>
                </a:solidFill>
                <a:latin typeface="方正字迹-典雅楷体简体" pitchFamily="2" charset="-122"/>
                <a:ea typeface="方正字迹-典雅楷体简体" pitchFamily="2" charset="-122"/>
                <a:sym typeface="+mn-ea"/>
              </a:rPr>
              <a:t>A</a:t>
            </a:r>
            <a:endParaRPr lang="en-US" altLang="zh-CN" dirty="0">
              <a:solidFill>
                <a:prstClr val="black">
                  <a:lumMod val="75000"/>
                  <a:lumOff val="25000"/>
                </a:prstClr>
              </a:solidFill>
              <a:latin typeface="方正字迹-典雅楷体简体" pitchFamily="2" charset="-122"/>
              <a:ea typeface="方正字迹-典雅楷体简体" pitchFamily="2" charset="-122"/>
              <a:sym typeface="+mn-ea"/>
            </a:endParaRPr>
          </a:p>
          <a:p>
            <a:pPr lvl="0">
              <a:lnSpc>
                <a:spcPct val="150000"/>
              </a:lnSpc>
            </a:pPr>
            <a:r>
              <a:rPr lang="en-US" altLang="zh-CN" b="1" dirty="0">
                <a:solidFill>
                  <a:prstClr val="black">
                    <a:lumMod val="75000"/>
                    <a:lumOff val="25000"/>
                  </a:prstClr>
                </a:solidFill>
                <a:latin typeface="方正字迹-典雅楷体简体" pitchFamily="2" charset="-122"/>
                <a:ea typeface="方正字迹-典雅楷体简体" pitchFamily="2" charset="-122"/>
                <a:sym typeface="+mn-ea"/>
              </a:rPr>
              <a:t>SHOT_NUMBER</a:t>
            </a:r>
            <a:r>
              <a:rPr lang="zh-CN" altLang="en-US" dirty="0">
                <a:solidFill>
                  <a:prstClr val="black">
                    <a:lumMod val="75000"/>
                    <a:lumOff val="25000"/>
                  </a:prstClr>
                </a:solidFill>
                <a:latin typeface="方正字迹-典雅楷体简体" pitchFamily="2" charset="-122"/>
                <a:ea typeface="方正字迹-典雅楷体简体" pitchFamily="2" charset="-122"/>
                <a:sym typeface="+mn-ea"/>
              </a:rPr>
              <a:t>：第几次投篮</a:t>
            </a:r>
            <a:endParaRPr lang="zh-CN" altLang="en-US" dirty="0">
              <a:solidFill>
                <a:prstClr val="black">
                  <a:lumMod val="75000"/>
                  <a:lumOff val="25000"/>
                </a:prstClr>
              </a:solidFill>
              <a:latin typeface="方正字迹-典雅楷体简体" pitchFamily="2" charset="-122"/>
              <a:ea typeface="方正字迹-典雅楷体简体" pitchFamily="2" charset="-122"/>
              <a:sym typeface="+mn-ea"/>
            </a:endParaRPr>
          </a:p>
          <a:p>
            <a:pPr lvl="0">
              <a:lnSpc>
                <a:spcPct val="150000"/>
              </a:lnSpc>
            </a:pPr>
            <a:r>
              <a:rPr lang="en-US" altLang="zh-CN" b="1" dirty="0">
                <a:solidFill>
                  <a:prstClr val="black">
                    <a:lumMod val="75000"/>
                    <a:lumOff val="25000"/>
                  </a:prstClr>
                </a:solidFill>
                <a:latin typeface="方正字迹-典雅楷体简体" pitchFamily="2" charset="-122"/>
                <a:ea typeface="方正字迹-典雅楷体简体" pitchFamily="2" charset="-122"/>
                <a:sym typeface="+mn-ea"/>
              </a:rPr>
              <a:t>PERIOD</a:t>
            </a:r>
            <a:r>
              <a:rPr lang="zh-CN" altLang="en-US" dirty="0">
                <a:solidFill>
                  <a:prstClr val="black">
                    <a:lumMod val="75000"/>
                    <a:lumOff val="25000"/>
                  </a:prstClr>
                </a:solidFill>
                <a:latin typeface="方正字迹-典雅楷体简体" pitchFamily="2" charset="-122"/>
                <a:ea typeface="方正字迹-典雅楷体简体" pitchFamily="2" charset="-122"/>
                <a:sym typeface="+mn-ea"/>
              </a:rPr>
              <a:t>：比赛的第几阶段</a:t>
            </a:r>
            <a:endParaRPr lang="zh-CN" altLang="en-US" dirty="0">
              <a:solidFill>
                <a:prstClr val="black">
                  <a:lumMod val="75000"/>
                  <a:lumOff val="25000"/>
                </a:prstClr>
              </a:solidFill>
              <a:latin typeface="方正字迹-典雅楷体简体" pitchFamily="2" charset="-122"/>
              <a:ea typeface="方正字迹-典雅楷体简体" pitchFamily="2" charset="-122"/>
              <a:sym typeface="+mn-ea"/>
            </a:endParaRPr>
          </a:p>
          <a:p>
            <a:pPr lvl="0">
              <a:lnSpc>
                <a:spcPct val="150000"/>
              </a:lnSpc>
            </a:pPr>
            <a:r>
              <a:rPr lang="en-US" altLang="zh-CN" b="1" dirty="0">
                <a:solidFill>
                  <a:prstClr val="black">
                    <a:lumMod val="75000"/>
                    <a:lumOff val="25000"/>
                  </a:prstClr>
                </a:solidFill>
                <a:latin typeface="方正字迹-典雅楷体简体" pitchFamily="2" charset="-122"/>
                <a:ea typeface="方正字迹-典雅楷体简体" pitchFamily="2" charset="-122"/>
                <a:sym typeface="+mn-ea"/>
              </a:rPr>
              <a:t>GAME_CLOCK</a:t>
            </a:r>
            <a:r>
              <a:rPr lang="zh-CN" altLang="en-US" dirty="0">
                <a:solidFill>
                  <a:prstClr val="black">
                    <a:lumMod val="75000"/>
                    <a:lumOff val="25000"/>
                  </a:prstClr>
                </a:solidFill>
                <a:latin typeface="方正字迹-典雅楷体简体" pitchFamily="2" charset="-122"/>
                <a:ea typeface="方正字迹-典雅楷体简体" pitchFamily="2" charset="-122"/>
                <a:sym typeface="+mn-ea"/>
              </a:rPr>
              <a:t>：投篮时剩几分钟该节结束</a:t>
            </a:r>
            <a:endParaRPr lang="zh-CN" altLang="en-US" dirty="0">
              <a:solidFill>
                <a:prstClr val="black">
                  <a:lumMod val="75000"/>
                  <a:lumOff val="25000"/>
                </a:prstClr>
              </a:solidFill>
              <a:latin typeface="方正字迹-典雅楷体简体" pitchFamily="2" charset="-122"/>
              <a:ea typeface="方正字迹-典雅楷体简体" pitchFamily="2" charset="-122"/>
              <a:sym typeface="+mn-ea"/>
            </a:endParaRPr>
          </a:p>
          <a:p>
            <a:pPr lvl="0">
              <a:lnSpc>
                <a:spcPct val="150000"/>
              </a:lnSpc>
            </a:pPr>
            <a:r>
              <a:rPr lang="en-US" altLang="zh-CN" b="1" dirty="0">
                <a:solidFill>
                  <a:prstClr val="black">
                    <a:lumMod val="75000"/>
                    <a:lumOff val="25000"/>
                  </a:prstClr>
                </a:solidFill>
                <a:latin typeface="方正字迹-典雅楷体简体" pitchFamily="2" charset="-122"/>
                <a:ea typeface="方正字迹-典雅楷体简体" pitchFamily="2" charset="-122"/>
                <a:sym typeface="+mn-ea"/>
              </a:rPr>
              <a:t>FGM</a:t>
            </a:r>
            <a:r>
              <a:rPr lang="zh-CN" altLang="en-US" dirty="0">
                <a:solidFill>
                  <a:prstClr val="black">
                    <a:lumMod val="75000"/>
                    <a:lumOff val="25000"/>
                  </a:prstClr>
                </a:solidFill>
                <a:latin typeface="方正字迹-典雅楷体简体" pitchFamily="2" charset="-122"/>
                <a:ea typeface="方正字迹-典雅楷体简体" pitchFamily="2" charset="-122"/>
                <a:sym typeface="+mn-ea"/>
              </a:rPr>
              <a:t>：</a:t>
            </a:r>
            <a:r>
              <a:rPr lang="en-US" altLang="zh-CN" dirty="0">
                <a:solidFill>
                  <a:prstClr val="black">
                    <a:lumMod val="75000"/>
                    <a:lumOff val="25000"/>
                  </a:prstClr>
                </a:solidFill>
                <a:latin typeface="方正字迹-典雅楷体简体" pitchFamily="2" charset="-122"/>
                <a:ea typeface="方正字迹-典雅楷体简体" pitchFamily="2" charset="-122"/>
                <a:sym typeface="+mn-ea"/>
              </a:rPr>
              <a:t>1</a:t>
            </a:r>
            <a:r>
              <a:rPr lang="zh-CN" altLang="en-US" dirty="0">
                <a:solidFill>
                  <a:prstClr val="black">
                    <a:lumMod val="75000"/>
                    <a:lumOff val="25000"/>
                  </a:prstClr>
                </a:solidFill>
                <a:latin typeface="方正字迹-典雅楷体简体" pitchFamily="2" charset="-122"/>
                <a:ea typeface="方正字迹-典雅楷体简体" pitchFamily="2" charset="-122"/>
                <a:sym typeface="+mn-ea"/>
              </a:rPr>
              <a:t>投进</a:t>
            </a:r>
            <a:r>
              <a:rPr lang="en-US" altLang="zh-CN" dirty="0">
                <a:solidFill>
                  <a:prstClr val="black">
                    <a:lumMod val="75000"/>
                    <a:lumOff val="25000"/>
                  </a:prstClr>
                </a:solidFill>
                <a:latin typeface="方正字迹-典雅楷体简体" pitchFamily="2" charset="-122"/>
                <a:ea typeface="方正字迹-典雅楷体简体" pitchFamily="2" charset="-122"/>
                <a:sym typeface="+mn-ea"/>
              </a:rPr>
              <a:t>/0</a:t>
            </a:r>
            <a:r>
              <a:rPr lang="zh-CN" altLang="en-US" dirty="0">
                <a:solidFill>
                  <a:prstClr val="black">
                    <a:lumMod val="75000"/>
                    <a:lumOff val="25000"/>
                  </a:prstClr>
                </a:solidFill>
                <a:latin typeface="方正字迹-典雅楷体简体" pitchFamily="2" charset="-122"/>
                <a:ea typeface="方正字迹-典雅楷体简体" pitchFamily="2" charset="-122"/>
                <a:sym typeface="+mn-ea"/>
              </a:rPr>
              <a:t>没投进</a:t>
            </a:r>
            <a:endParaRPr lang="zh-CN" altLang="en-US" dirty="0">
              <a:solidFill>
                <a:prstClr val="black">
                  <a:lumMod val="75000"/>
                  <a:lumOff val="25000"/>
                </a:prstClr>
              </a:solidFill>
              <a:latin typeface="方正字迹-典雅楷体简体" pitchFamily="2" charset="-122"/>
              <a:ea typeface="方正字迹-典雅楷体简体" pitchFamily="2" charset="-122"/>
              <a:sym typeface="+mn-ea"/>
            </a:endParaRPr>
          </a:p>
          <a:p>
            <a:pPr lvl="0">
              <a:lnSpc>
                <a:spcPct val="150000"/>
              </a:lnSpc>
            </a:pPr>
            <a:r>
              <a:rPr lang="en-US" altLang="zh-CN" b="1" dirty="0">
                <a:solidFill>
                  <a:prstClr val="black">
                    <a:lumMod val="75000"/>
                    <a:lumOff val="25000"/>
                  </a:prstClr>
                </a:solidFill>
                <a:latin typeface="方正字迹-典雅楷体简体" pitchFamily="2" charset="-122"/>
                <a:ea typeface="方正字迹-典雅楷体简体" pitchFamily="2" charset="-122"/>
                <a:sym typeface="+mn-ea"/>
              </a:rPr>
              <a:t>PTS</a:t>
            </a:r>
            <a:r>
              <a:rPr lang="zh-CN" altLang="en-US" dirty="0">
                <a:solidFill>
                  <a:prstClr val="black">
                    <a:lumMod val="75000"/>
                    <a:lumOff val="25000"/>
                  </a:prstClr>
                </a:solidFill>
                <a:latin typeface="方正字迹-典雅楷体简体" pitchFamily="2" charset="-122"/>
                <a:ea typeface="方正字迹-典雅楷体简体" pitchFamily="2" charset="-122"/>
                <a:sym typeface="+mn-ea"/>
              </a:rPr>
              <a:t>：得分</a:t>
            </a:r>
            <a:endParaRPr lang="en-US" altLang="zh-CN" dirty="0">
              <a:solidFill>
                <a:prstClr val="black">
                  <a:lumMod val="75000"/>
                  <a:lumOff val="25000"/>
                </a:prstClr>
              </a:solidFill>
              <a:latin typeface="方正字迹-典雅楷体简体" pitchFamily="2" charset="-122"/>
              <a:ea typeface="方正字迹-典雅楷体简体" pitchFamily="2" charset="-122"/>
              <a:sym typeface="+mn-ea"/>
            </a:endParaRPr>
          </a:p>
          <a:p>
            <a:pPr>
              <a:lnSpc>
                <a:spcPct val="150000"/>
              </a:lnSpc>
            </a:pPr>
            <a:r>
              <a:rPr lang="en-US" altLang="zh-CN" b="1" dirty="0">
                <a:solidFill>
                  <a:prstClr val="black">
                    <a:lumMod val="75000"/>
                    <a:lumOff val="25000"/>
                  </a:prstClr>
                </a:solidFill>
                <a:latin typeface="方正字迹-典雅楷体简体" pitchFamily="2" charset="-122"/>
                <a:ea typeface="方正字迹-典雅楷体简体" pitchFamily="2" charset="-122"/>
                <a:sym typeface="+mn-ea"/>
              </a:rPr>
              <a:t>PTS_TYPE</a:t>
            </a:r>
            <a:r>
              <a:rPr lang="zh-CN" altLang="en-US" dirty="0">
                <a:solidFill>
                  <a:prstClr val="black">
                    <a:lumMod val="75000"/>
                    <a:lumOff val="25000"/>
                  </a:prstClr>
                </a:solidFill>
                <a:latin typeface="方正字迹-典雅楷体简体" pitchFamily="2" charset="-122"/>
                <a:ea typeface="方正字迹-典雅楷体简体" pitchFamily="2" charset="-122"/>
                <a:sym typeface="+mn-ea"/>
              </a:rPr>
              <a:t>：</a:t>
            </a:r>
            <a:r>
              <a:rPr lang="en-US" altLang="zh-CN" dirty="0">
                <a:solidFill>
                  <a:prstClr val="black">
                    <a:lumMod val="75000"/>
                    <a:lumOff val="25000"/>
                  </a:prstClr>
                </a:solidFill>
                <a:latin typeface="方正字迹-典雅楷体简体" pitchFamily="2" charset="-122"/>
                <a:ea typeface="方正字迹-典雅楷体简体" pitchFamily="2" charset="-122"/>
                <a:sym typeface="+mn-ea"/>
              </a:rPr>
              <a:t>2</a:t>
            </a:r>
            <a:r>
              <a:rPr lang="zh-CN" altLang="en-US" dirty="0">
                <a:solidFill>
                  <a:prstClr val="black">
                    <a:lumMod val="75000"/>
                    <a:lumOff val="25000"/>
                  </a:prstClr>
                </a:solidFill>
                <a:latin typeface="方正字迹-典雅楷体简体" pitchFamily="2" charset="-122"/>
                <a:ea typeface="方正字迹-典雅楷体简体" pitchFamily="2" charset="-122"/>
                <a:sym typeface="+mn-ea"/>
              </a:rPr>
              <a:t>分球还是</a:t>
            </a:r>
            <a:r>
              <a:rPr lang="en-US" altLang="zh-CN" dirty="0">
                <a:solidFill>
                  <a:prstClr val="black">
                    <a:lumMod val="75000"/>
                    <a:lumOff val="25000"/>
                  </a:prstClr>
                </a:solidFill>
                <a:latin typeface="方正字迹-典雅楷体简体" pitchFamily="2" charset="-122"/>
                <a:ea typeface="方正字迹-典雅楷体简体" pitchFamily="2" charset="-122"/>
                <a:sym typeface="+mn-ea"/>
              </a:rPr>
              <a:t>3</a:t>
            </a:r>
            <a:r>
              <a:rPr lang="zh-CN" altLang="en-US" dirty="0">
                <a:solidFill>
                  <a:prstClr val="black">
                    <a:lumMod val="75000"/>
                    <a:lumOff val="25000"/>
                  </a:prstClr>
                </a:solidFill>
                <a:latin typeface="方正字迹-典雅楷体简体" pitchFamily="2" charset="-122"/>
                <a:ea typeface="方正字迹-典雅楷体简体" pitchFamily="2" charset="-122"/>
                <a:sym typeface="+mn-ea"/>
              </a:rPr>
              <a:t>分球</a:t>
            </a:r>
            <a:endParaRPr lang="zh-CN" altLang="en-US" dirty="0">
              <a:solidFill>
                <a:prstClr val="black">
                  <a:lumMod val="75000"/>
                  <a:lumOff val="25000"/>
                </a:prstClr>
              </a:solidFill>
              <a:latin typeface="方正字迹-典雅楷体简体" pitchFamily="2" charset="-122"/>
              <a:ea typeface="方正字迹-典雅楷体简体" pitchFamily="2" charset="-122"/>
              <a:sym typeface="+mn-ea"/>
            </a:endParaRPr>
          </a:p>
        </p:txBody>
      </p:sp>
      <p:pic>
        <p:nvPicPr>
          <p:cNvPr id="31" name="图片 30" descr="标志与中英文校名组合规范_左右（反白，在深色背景下使用）.png"/>
          <p:cNvPicPr>
            <a:picLocks noChangeAspect="1"/>
          </p:cNvPicPr>
          <p:nvPr/>
        </p:nvPicPr>
        <p:blipFill>
          <a:blip r:embed="rId2" cstate="print"/>
          <a:stretch>
            <a:fillRect/>
          </a:stretch>
        </p:blipFill>
        <p:spPr>
          <a:xfrm>
            <a:off x="9812431" y="6013836"/>
            <a:ext cx="2269207" cy="639213"/>
          </a:xfrm>
          <a:prstGeom prst="rect">
            <a:avLst/>
          </a:prstGeom>
        </p:spPr>
      </p:pic>
      <p:grpSp>
        <p:nvGrpSpPr>
          <p:cNvPr id="32" name="组合 67"/>
          <p:cNvGrpSpPr/>
          <p:nvPr/>
        </p:nvGrpSpPr>
        <p:grpSpPr>
          <a:xfrm rot="10800000">
            <a:off x="-1" y="244789"/>
            <a:ext cx="2121463" cy="651931"/>
            <a:chOff x="6876257" y="419100"/>
            <a:chExt cx="1591097" cy="488948"/>
          </a:xfrm>
          <a:solidFill>
            <a:srgbClr val="01988F"/>
          </a:solidFill>
        </p:grpSpPr>
        <p:sp>
          <p:nvSpPr>
            <p:cNvPr id="33" name="矩形 9"/>
            <p:cNvSpPr/>
            <p:nvPr/>
          </p:nvSpPr>
          <p:spPr>
            <a:xfrm>
              <a:off x="6876257" y="419100"/>
              <a:ext cx="1591097" cy="488948"/>
            </a:xfrm>
            <a:custGeom>
              <a:avLst/>
              <a:gdLst/>
              <a:ahLst/>
              <a:cxnLst/>
              <a:rect l="l" t="t" r="r" b="b"/>
              <a:pathLst>
                <a:path w="144016" h="869444">
                  <a:moveTo>
                    <a:pt x="0" y="0"/>
                  </a:moveTo>
                  <a:lnTo>
                    <a:pt x="144016" y="0"/>
                  </a:lnTo>
                  <a:lnTo>
                    <a:pt x="144016" y="869444"/>
                  </a:lnTo>
                  <a:lnTo>
                    <a:pt x="0" y="869444"/>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34" name="矩形 33"/>
            <p:cNvSpPr/>
            <p:nvPr/>
          </p:nvSpPr>
          <p:spPr>
            <a:xfrm rot="10800000">
              <a:off x="7053264" y="489721"/>
              <a:ext cx="1414090" cy="346249"/>
            </a:xfrm>
            <a:prstGeom prst="rect">
              <a:avLst/>
            </a:prstGeom>
            <a:grp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a:ln>
                    <a:noFill/>
                  </a:ln>
                  <a:solidFill>
                    <a:prstClr val="white"/>
                  </a:solidFill>
                  <a:effectLst/>
                  <a:uLnTx/>
                  <a:uFillTx/>
                  <a:latin typeface="方正字迹-典雅楷体简体" pitchFamily="2" charset="-122"/>
                  <a:ea typeface="方正字迹-典雅楷体简体" pitchFamily="2" charset="-122"/>
                  <a:cs typeface="+mn-cs"/>
                </a:rPr>
                <a:t>01 </a:t>
              </a:r>
              <a:r>
                <a:rPr kumimoji="0" lang="zh-CN" altLang="en-US" sz="2400" b="1" i="0" u="none" strike="noStrike" kern="1200" cap="none" spc="0" normalizeH="0" baseline="0" noProof="0" dirty="0">
                  <a:ln>
                    <a:noFill/>
                  </a:ln>
                  <a:solidFill>
                    <a:prstClr val="white"/>
                  </a:solidFill>
                  <a:effectLst/>
                  <a:uLnTx/>
                  <a:uFillTx/>
                  <a:latin typeface="方正字迹-典雅楷体简体" pitchFamily="2" charset="-122"/>
                  <a:ea typeface="方正字迹-典雅楷体简体" pitchFamily="2" charset="-122"/>
                  <a:cs typeface="+mn-cs"/>
                </a:rPr>
                <a:t>数据介绍</a:t>
              </a:r>
              <a:endParaRPr kumimoji="0" lang="zh-CN" altLang="en-US" sz="2400" b="1" i="0" u="none" strike="noStrike" kern="1200" cap="none" spc="0" normalizeH="0" baseline="0" noProof="0" dirty="0">
                <a:ln>
                  <a:noFill/>
                </a:ln>
                <a:solidFill>
                  <a:prstClr val="white"/>
                </a:solidFill>
                <a:effectLst/>
                <a:uLnTx/>
                <a:uFillTx/>
                <a:latin typeface="方正字迹-典雅楷体简体" pitchFamily="2" charset="-122"/>
                <a:ea typeface="方正字迹-典雅楷体简体" pitchFamily="2" charset="-122"/>
                <a:cs typeface="+mn-cs"/>
              </a:endParaRPr>
            </a:p>
          </p:txBody>
        </p:sp>
      </p:grpSp>
      <p:sp>
        <p:nvSpPr>
          <p:cNvPr id="35" name="矩形 34"/>
          <p:cNvSpPr/>
          <p:nvPr/>
        </p:nvSpPr>
        <p:spPr>
          <a:xfrm>
            <a:off x="3790003" y="1677061"/>
            <a:ext cx="3859715" cy="4613892"/>
          </a:xfrm>
          <a:prstGeom prst="rect">
            <a:avLst/>
          </a:prstGeom>
        </p:spPr>
        <p:txBody>
          <a:bodyPr wrap="square">
            <a:spAutoFit/>
          </a:bodyPr>
          <a:lstStyle/>
          <a:p>
            <a:pPr>
              <a:lnSpc>
                <a:spcPct val="150000"/>
              </a:lnSpc>
            </a:pPr>
            <a:r>
              <a:rPr lang="en-US" altLang="zh-CN" b="1" i="1" dirty="0">
                <a:solidFill>
                  <a:prstClr val="black">
                    <a:lumMod val="75000"/>
                    <a:lumOff val="25000"/>
                  </a:prstClr>
                </a:solidFill>
                <a:latin typeface="方正字迹-典雅楷体简体" pitchFamily="2" charset="-122"/>
                <a:ea typeface="方正字迹-典雅楷体简体" pitchFamily="2" charset="-122"/>
                <a:sym typeface="+mn-ea"/>
              </a:rPr>
              <a:t>W</a:t>
            </a:r>
            <a:r>
              <a:rPr lang="zh-CN" altLang="en-US" dirty="0">
                <a:solidFill>
                  <a:prstClr val="black">
                    <a:lumMod val="75000"/>
                    <a:lumOff val="25000"/>
                  </a:prstClr>
                </a:solidFill>
                <a:latin typeface="方正字迹-典雅楷体简体" pitchFamily="2" charset="-122"/>
                <a:ea typeface="方正字迹-典雅楷体简体" pitchFamily="2" charset="-122"/>
                <a:sym typeface="+mn-ea"/>
              </a:rPr>
              <a:t>：</a:t>
            </a:r>
            <a:r>
              <a:rPr lang="en-US" altLang="zh-CN" dirty="0">
                <a:solidFill>
                  <a:prstClr val="black">
                    <a:lumMod val="75000"/>
                    <a:lumOff val="25000"/>
                  </a:prstClr>
                </a:solidFill>
                <a:latin typeface="方正字迹-典雅楷体简体" pitchFamily="2" charset="-122"/>
                <a:ea typeface="方正字迹-典雅楷体简体" pitchFamily="2" charset="-122"/>
                <a:sym typeface="+mn-ea"/>
              </a:rPr>
              <a:t>W</a:t>
            </a:r>
            <a:r>
              <a:rPr lang="zh-CN" altLang="en-US" dirty="0">
                <a:solidFill>
                  <a:prstClr val="black">
                    <a:lumMod val="75000"/>
                    <a:lumOff val="25000"/>
                  </a:prstClr>
                </a:solidFill>
                <a:latin typeface="方正字迹-典雅楷体简体" pitchFamily="2" charset="-122"/>
                <a:ea typeface="方正字迹-典雅楷体简体" pitchFamily="2" charset="-122"/>
                <a:sym typeface="+mn-ea"/>
              </a:rPr>
              <a:t>赢</a:t>
            </a:r>
            <a:r>
              <a:rPr lang="en-US" altLang="zh-CN" dirty="0">
                <a:solidFill>
                  <a:prstClr val="black">
                    <a:lumMod val="75000"/>
                    <a:lumOff val="25000"/>
                  </a:prstClr>
                </a:solidFill>
                <a:latin typeface="方正字迹-典雅楷体简体" pitchFamily="2" charset="-122"/>
                <a:ea typeface="方正字迹-典雅楷体简体" pitchFamily="2" charset="-122"/>
                <a:sym typeface="+mn-ea"/>
              </a:rPr>
              <a:t>/ L</a:t>
            </a:r>
            <a:r>
              <a:rPr lang="zh-CN" altLang="en-US" dirty="0">
                <a:solidFill>
                  <a:prstClr val="black">
                    <a:lumMod val="75000"/>
                    <a:lumOff val="25000"/>
                  </a:prstClr>
                </a:solidFill>
                <a:latin typeface="方正字迹-典雅楷体简体" pitchFamily="2" charset="-122"/>
                <a:ea typeface="方正字迹-典雅楷体简体" pitchFamily="2" charset="-122"/>
                <a:sym typeface="+mn-ea"/>
              </a:rPr>
              <a:t>输</a:t>
            </a:r>
            <a:endParaRPr lang="en-US" altLang="zh-CN" dirty="0">
              <a:solidFill>
                <a:prstClr val="black">
                  <a:lumMod val="75000"/>
                  <a:lumOff val="25000"/>
                </a:prstClr>
              </a:solidFill>
              <a:latin typeface="方正字迹-典雅楷体简体" pitchFamily="2" charset="-122"/>
              <a:ea typeface="方正字迹-典雅楷体简体" pitchFamily="2" charset="-122"/>
              <a:sym typeface="+mn-ea"/>
            </a:endParaRPr>
          </a:p>
          <a:p>
            <a:pPr>
              <a:lnSpc>
                <a:spcPct val="150000"/>
              </a:lnSpc>
            </a:pPr>
            <a:r>
              <a:rPr lang="en-US" altLang="zh-CN" b="1" i="1" dirty="0">
                <a:solidFill>
                  <a:prstClr val="black">
                    <a:lumMod val="75000"/>
                    <a:lumOff val="25000"/>
                  </a:prstClr>
                </a:solidFill>
                <a:latin typeface="方正字迹-典雅楷体简体" pitchFamily="2" charset="-122"/>
                <a:ea typeface="方正字迹-典雅楷体简体" pitchFamily="2" charset="-122"/>
                <a:sym typeface="+mn-ea"/>
              </a:rPr>
              <a:t>FINAL_MARGIN</a:t>
            </a:r>
            <a:r>
              <a:rPr lang="zh-CN" altLang="en-US" dirty="0">
                <a:solidFill>
                  <a:prstClr val="black">
                    <a:lumMod val="75000"/>
                    <a:lumOff val="25000"/>
                  </a:prstClr>
                </a:solidFill>
                <a:latin typeface="方正字迹-典雅楷体简体" pitchFamily="2" charset="-122"/>
                <a:ea typeface="方正字迹-典雅楷体简体" pitchFamily="2" charset="-122"/>
                <a:sym typeface="+mn-ea"/>
              </a:rPr>
              <a:t>：最终分差</a:t>
            </a:r>
            <a:endParaRPr lang="en-US" altLang="zh-CN" b="1" i="1" dirty="0">
              <a:solidFill>
                <a:prstClr val="black">
                  <a:lumMod val="75000"/>
                  <a:lumOff val="25000"/>
                </a:prstClr>
              </a:solidFill>
              <a:latin typeface="方正字迹-典雅楷体简体" pitchFamily="2" charset="-122"/>
              <a:ea typeface="方正字迹-典雅楷体简体" pitchFamily="2" charset="-122"/>
              <a:sym typeface="+mn-ea"/>
            </a:endParaRPr>
          </a:p>
          <a:p>
            <a:pPr lvl="0">
              <a:lnSpc>
                <a:spcPct val="150000"/>
              </a:lnSpc>
            </a:pPr>
            <a:r>
              <a:rPr lang="en-US" altLang="zh-CN" b="1" i="1" dirty="0">
                <a:solidFill>
                  <a:prstClr val="black">
                    <a:lumMod val="75000"/>
                    <a:lumOff val="25000"/>
                  </a:prstClr>
                </a:solidFill>
                <a:latin typeface="方正字迹-典雅楷体简体" pitchFamily="2" charset="-122"/>
                <a:ea typeface="方正字迹-典雅楷体简体" pitchFamily="2" charset="-122"/>
                <a:sym typeface="+mn-ea"/>
              </a:rPr>
              <a:t>SHOT_DIST</a:t>
            </a:r>
            <a:r>
              <a:rPr lang="zh-CN" altLang="en-US" dirty="0">
                <a:solidFill>
                  <a:prstClr val="black">
                    <a:lumMod val="75000"/>
                    <a:lumOff val="25000"/>
                  </a:prstClr>
                </a:solidFill>
                <a:latin typeface="方正字迹-典雅楷体简体" pitchFamily="2" charset="-122"/>
                <a:ea typeface="方正字迹-典雅楷体简体" pitchFamily="2" charset="-122"/>
                <a:sym typeface="+mn-ea"/>
              </a:rPr>
              <a:t>：投篮点据篮筐的距离</a:t>
            </a:r>
            <a:endParaRPr lang="zh-CN" altLang="en-US" dirty="0">
              <a:solidFill>
                <a:prstClr val="black">
                  <a:lumMod val="75000"/>
                  <a:lumOff val="25000"/>
                </a:prstClr>
              </a:solidFill>
              <a:latin typeface="方正字迹-典雅楷体简体" pitchFamily="2" charset="-122"/>
              <a:ea typeface="方正字迹-典雅楷体简体" pitchFamily="2" charset="-122"/>
              <a:sym typeface="+mn-ea"/>
            </a:endParaRPr>
          </a:p>
          <a:p>
            <a:pPr lvl="0">
              <a:lnSpc>
                <a:spcPct val="150000"/>
              </a:lnSpc>
            </a:pPr>
            <a:r>
              <a:rPr lang="en-US" altLang="zh-CN" b="1" i="1" dirty="0">
                <a:solidFill>
                  <a:prstClr val="black">
                    <a:lumMod val="75000"/>
                    <a:lumOff val="25000"/>
                  </a:prstClr>
                </a:solidFill>
                <a:latin typeface="方正字迹-典雅楷体简体" pitchFamily="2" charset="-122"/>
                <a:ea typeface="方正字迹-典雅楷体简体" pitchFamily="2" charset="-122"/>
                <a:sym typeface="+mn-ea"/>
              </a:rPr>
              <a:t>SHOT_RESULT</a:t>
            </a:r>
            <a:r>
              <a:rPr lang="zh-CN" altLang="en-US" dirty="0">
                <a:solidFill>
                  <a:prstClr val="black">
                    <a:lumMod val="75000"/>
                    <a:lumOff val="25000"/>
                  </a:prstClr>
                </a:solidFill>
                <a:latin typeface="方正字迹-典雅楷体简体" pitchFamily="2" charset="-122"/>
                <a:ea typeface="方正字迹-典雅楷体简体" pitchFamily="2" charset="-122"/>
                <a:sym typeface="+mn-ea"/>
              </a:rPr>
              <a:t>：投篮结果，</a:t>
            </a:r>
            <a:r>
              <a:rPr lang="en-US" altLang="zh-CN" dirty="0">
                <a:solidFill>
                  <a:prstClr val="black">
                    <a:lumMod val="75000"/>
                    <a:lumOff val="25000"/>
                  </a:prstClr>
                </a:solidFill>
                <a:latin typeface="方正字迹-典雅楷体简体" pitchFamily="2" charset="-122"/>
                <a:ea typeface="方正字迹-典雅楷体简体" pitchFamily="2" charset="-122"/>
                <a:sym typeface="+mn-ea"/>
              </a:rPr>
              <a:t>made</a:t>
            </a:r>
            <a:r>
              <a:rPr lang="zh-CN" altLang="en-US" dirty="0">
                <a:solidFill>
                  <a:prstClr val="black">
                    <a:lumMod val="75000"/>
                    <a:lumOff val="25000"/>
                  </a:prstClr>
                </a:solidFill>
                <a:latin typeface="方正字迹-典雅楷体简体" pitchFamily="2" charset="-122"/>
                <a:ea typeface="方正字迹-典雅楷体简体" pitchFamily="2" charset="-122"/>
                <a:sym typeface="+mn-ea"/>
              </a:rPr>
              <a:t>投进</a:t>
            </a:r>
            <a:r>
              <a:rPr lang="en-US" altLang="zh-CN" dirty="0">
                <a:solidFill>
                  <a:prstClr val="black">
                    <a:lumMod val="75000"/>
                    <a:lumOff val="25000"/>
                  </a:prstClr>
                </a:solidFill>
                <a:latin typeface="方正字迹-典雅楷体简体" pitchFamily="2" charset="-122"/>
                <a:ea typeface="方正字迹-典雅楷体简体" pitchFamily="2" charset="-122"/>
                <a:sym typeface="+mn-ea"/>
              </a:rPr>
              <a:t>/missed</a:t>
            </a:r>
            <a:r>
              <a:rPr lang="zh-CN" altLang="en-US" dirty="0">
                <a:solidFill>
                  <a:prstClr val="black">
                    <a:lumMod val="75000"/>
                    <a:lumOff val="25000"/>
                  </a:prstClr>
                </a:solidFill>
                <a:latin typeface="方正字迹-典雅楷体简体" pitchFamily="2" charset="-122"/>
                <a:ea typeface="方正字迹-典雅楷体简体" pitchFamily="2" charset="-122"/>
                <a:sym typeface="+mn-ea"/>
              </a:rPr>
              <a:t>没投进</a:t>
            </a:r>
            <a:endParaRPr lang="zh-CN" altLang="en-US" dirty="0">
              <a:solidFill>
                <a:prstClr val="black">
                  <a:lumMod val="75000"/>
                  <a:lumOff val="25000"/>
                </a:prstClr>
              </a:solidFill>
              <a:latin typeface="方正字迹-典雅楷体简体" pitchFamily="2" charset="-122"/>
              <a:ea typeface="方正字迹-典雅楷体简体" pitchFamily="2" charset="-122"/>
              <a:sym typeface="+mn-ea"/>
            </a:endParaRPr>
          </a:p>
          <a:p>
            <a:pPr lvl="0">
              <a:lnSpc>
                <a:spcPct val="150000"/>
              </a:lnSpc>
            </a:pPr>
            <a:r>
              <a:rPr lang="en-US" altLang="zh-CN" b="1" i="1" dirty="0">
                <a:solidFill>
                  <a:prstClr val="black">
                    <a:lumMod val="75000"/>
                    <a:lumOff val="25000"/>
                  </a:prstClr>
                </a:solidFill>
                <a:latin typeface="方正字迹-典雅楷体简体" pitchFamily="2" charset="-122"/>
                <a:ea typeface="方正字迹-典雅楷体简体" pitchFamily="2" charset="-122"/>
                <a:sym typeface="+mn-ea"/>
              </a:rPr>
              <a:t>PLAYER_NAME</a:t>
            </a:r>
            <a:r>
              <a:rPr lang="zh-CN" altLang="en-US" dirty="0">
                <a:solidFill>
                  <a:prstClr val="black">
                    <a:lumMod val="75000"/>
                    <a:lumOff val="25000"/>
                  </a:prstClr>
                </a:solidFill>
                <a:latin typeface="方正字迹-典雅楷体简体" pitchFamily="2" charset="-122"/>
                <a:ea typeface="方正字迹-典雅楷体简体" pitchFamily="2" charset="-122"/>
                <a:sym typeface="+mn-ea"/>
              </a:rPr>
              <a:t>：球员姓名</a:t>
            </a:r>
            <a:endParaRPr lang="en-US" altLang="zh-CN" dirty="0">
              <a:solidFill>
                <a:prstClr val="black">
                  <a:lumMod val="75000"/>
                  <a:lumOff val="25000"/>
                </a:prstClr>
              </a:solidFill>
              <a:latin typeface="方正字迹-典雅楷体简体" pitchFamily="2" charset="-122"/>
              <a:ea typeface="方正字迹-典雅楷体简体" pitchFamily="2" charset="-122"/>
              <a:sym typeface="+mn-ea"/>
            </a:endParaRPr>
          </a:p>
          <a:p>
            <a:pPr lvl="0">
              <a:lnSpc>
                <a:spcPct val="150000"/>
              </a:lnSpc>
            </a:pPr>
            <a:r>
              <a:rPr lang="en-US" altLang="zh-CN" b="1" i="1" dirty="0">
                <a:solidFill>
                  <a:prstClr val="black">
                    <a:lumMod val="75000"/>
                    <a:lumOff val="25000"/>
                  </a:prstClr>
                </a:solidFill>
                <a:latin typeface="方正字迹-典雅楷体简体" pitchFamily="2" charset="-122"/>
                <a:ea typeface="方正字迹-典雅楷体简体" pitchFamily="2" charset="-122"/>
                <a:sym typeface="+mn-ea"/>
              </a:rPr>
              <a:t>DRIBBLES</a:t>
            </a:r>
            <a:r>
              <a:rPr lang="zh-CN" altLang="en-US" dirty="0">
                <a:solidFill>
                  <a:prstClr val="black">
                    <a:lumMod val="75000"/>
                    <a:lumOff val="25000"/>
                  </a:prstClr>
                </a:solidFill>
                <a:latin typeface="方正字迹-典雅楷体简体" pitchFamily="2" charset="-122"/>
                <a:ea typeface="方正字迹-典雅楷体简体" pitchFamily="2" charset="-122"/>
                <a:sym typeface="+mn-ea"/>
              </a:rPr>
              <a:t>：投篮前运球数</a:t>
            </a:r>
            <a:endParaRPr lang="en-US" altLang="zh-CN" dirty="0">
              <a:solidFill>
                <a:prstClr val="black">
                  <a:lumMod val="75000"/>
                  <a:lumOff val="25000"/>
                </a:prstClr>
              </a:solidFill>
              <a:latin typeface="方正字迹-典雅楷体简体" pitchFamily="2" charset="-122"/>
              <a:ea typeface="方正字迹-典雅楷体简体" pitchFamily="2" charset="-122"/>
              <a:sym typeface="+mn-ea"/>
            </a:endParaRPr>
          </a:p>
          <a:p>
            <a:pPr lvl="0">
              <a:lnSpc>
                <a:spcPct val="150000"/>
              </a:lnSpc>
            </a:pPr>
            <a:r>
              <a:rPr lang="en-US" altLang="zh-CN" b="1" i="1" dirty="0">
                <a:solidFill>
                  <a:prstClr val="black">
                    <a:lumMod val="75000"/>
                    <a:lumOff val="25000"/>
                  </a:prstClr>
                </a:solidFill>
                <a:latin typeface="方正字迹-典雅楷体简体" pitchFamily="2" charset="-122"/>
                <a:ea typeface="方正字迹-典雅楷体简体" pitchFamily="2" charset="-122"/>
                <a:sym typeface="+mn-ea"/>
              </a:rPr>
              <a:t>TOUCH_TIME </a:t>
            </a:r>
            <a:r>
              <a:rPr lang="zh-CN" altLang="en-US" dirty="0">
                <a:solidFill>
                  <a:prstClr val="black">
                    <a:lumMod val="75000"/>
                    <a:lumOff val="25000"/>
                  </a:prstClr>
                </a:solidFill>
                <a:latin typeface="方正字迹-典雅楷体简体" pitchFamily="2" charset="-122"/>
                <a:ea typeface="方正字迹-典雅楷体简体" pitchFamily="2" charset="-122"/>
                <a:sym typeface="+mn-ea"/>
              </a:rPr>
              <a:t>：持球时间</a:t>
            </a:r>
            <a:endParaRPr lang="en-US" altLang="zh-CN" dirty="0">
              <a:solidFill>
                <a:prstClr val="black">
                  <a:lumMod val="75000"/>
                  <a:lumOff val="25000"/>
                </a:prstClr>
              </a:solidFill>
              <a:latin typeface="方正字迹-典雅楷体简体" pitchFamily="2" charset="-122"/>
              <a:ea typeface="方正字迹-典雅楷体简体" pitchFamily="2" charset="-122"/>
              <a:sym typeface="+mn-ea"/>
            </a:endParaRPr>
          </a:p>
          <a:p>
            <a:pPr lvl="0">
              <a:lnSpc>
                <a:spcPct val="150000"/>
              </a:lnSpc>
            </a:pPr>
            <a:r>
              <a:rPr lang="en-US" altLang="zh-CN" b="1" i="1" dirty="0">
                <a:solidFill>
                  <a:prstClr val="black">
                    <a:lumMod val="75000"/>
                    <a:lumOff val="25000"/>
                  </a:prstClr>
                </a:solidFill>
                <a:latin typeface="方正字迹-典雅楷体简体" pitchFamily="2" charset="-122"/>
                <a:ea typeface="方正字迹-典雅楷体简体" pitchFamily="2" charset="-122"/>
                <a:sym typeface="+mn-ea"/>
              </a:rPr>
              <a:t>CLOSE_DEF_DIST </a:t>
            </a:r>
            <a:r>
              <a:rPr lang="zh-CN" altLang="en-US" dirty="0">
                <a:solidFill>
                  <a:prstClr val="black">
                    <a:lumMod val="75000"/>
                    <a:lumOff val="25000"/>
                  </a:prstClr>
                </a:solidFill>
                <a:latin typeface="方正字迹-典雅楷体简体" pitchFamily="2" charset="-122"/>
                <a:ea typeface="方正字迹-典雅楷体简体" pitchFamily="2" charset="-122"/>
                <a:sym typeface="+mn-ea"/>
              </a:rPr>
              <a:t>：防守人距离</a:t>
            </a:r>
            <a:endParaRPr lang="zh-CN" altLang="en-US" dirty="0">
              <a:solidFill>
                <a:prstClr val="black">
                  <a:lumMod val="75000"/>
                  <a:lumOff val="25000"/>
                </a:prstClr>
              </a:solidFill>
              <a:latin typeface="方正字迹-典雅楷体简体" pitchFamily="2" charset="-122"/>
              <a:ea typeface="方正字迹-典雅楷体简体" pitchFamily="2" charset="-122"/>
              <a:sym typeface="+mn-ea"/>
            </a:endParaRPr>
          </a:p>
          <a:p>
            <a:pPr>
              <a:lnSpc>
                <a:spcPct val="150000"/>
              </a:lnSpc>
            </a:pPr>
            <a:r>
              <a:rPr lang="en-US" altLang="zh-CN" b="1" i="1" dirty="0">
                <a:solidFill>
                  <a:prstClr val="black">
                    <a:lumMod val="75000"/>
                    <a:lumOff val="25000"/>
                  </a:prstClr>
                </a:solidFill>
                <a:latin typeface="方正字迹-典雅楷体简体" pitchFamily="2" charset="-122"/>
                <a:ea typeface="方正字迹-典雅楷体简体" pitchFamily="2" charset="-122"/>
                <a:sym typeface="+mn-ea"/>
              </a:rPr>
              <a:t>CLOSEST_DEFENDER </a:t>
            </a:r>
            <a:r>
              <a:rPr lang="zh-CN" altLang="en-US" dirty="0">
                <a:solidFill>
                  <a:prstClr val="black">
                    <a:lumMod val="75000"/>
                    <a:lumOff val="25000"/>
                  </a:prstClr>
                </a:solidFill>
                <a:latin typeface="方正字迹-典雅楷体简体" pitchFamily="2" charset="-122"/>
                <a:ea typeface="方正字迹-典雅楷体简体" pitchFamily="2" charset="-122"/>
                <a:sym typeface="+mn-ea"/>
              </a:rPr>
              <a:t>：防守人姓名</a:t>
            </a:r>
            <a:endParaRPr lang="zh-CN" altLang="en-US" dirty="0">
              <a:solidFill>
                <a:prstClr val="black">
                  <a:lumMod val="75000"/>
                  <a:lumOff val="25000"/>
                </a:prstClr>
              </a:solidFill>
              <a:latin typeface="方正字迹-典雅楷体简体" pitchFamily="2" charset="-122"/>
              <a:ea typeface="方正字迹-典雅楷体简体" pitchFamily="2" charset="-122"/>
              <a:sym typeface="+mn-ea"/>
            </a:endParaRPr>
          </a:p>
        </p:txBody>
      </p:sp>
    </p:spTree>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0" presetClass="entr" presetSubtype="0" decel="10000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p:cTn id="7" dur="1000" fill="hold"/>
                                        <p:tgtEl>
                                          <p:spTgt spid="18"/>
                                        </p:tgtEl>
                                        <p:attrNameLst>
                                          <p:attrName>ppt_w</p:attrName>
                                        </p:attrNameLst>
                                      </p:cBhvr>
                                      <p:tavLst>
                                        <p:tav tm="0">
                                          <p:val>
                                            <p:strVal val="#ppt_w+.3"/>
                                          </p:val>
                                        </p:tav>
                                        <p:tav tm="100000">
                                          <p:val>
                                            <p:strVal val="#ppt_w"/>
                                          </p:val>
                                        </p:tav>
                                      </p:tavLst>
                                    </p:anim>
                                    <p:anim calcmode="lin" valueType="num">
                                      <p:cBhvr>
                                        <p:cTn id="8" dur="1000" fill="hold"/>
                                        <p:tgtEl>
                                          <p:spTgt spid="18"/>
                                        </p:tgtEl>
                                        <p:attrNameLst>
                                          <p:attrName>ppt_h</p:attrName>
                                        </p:attrNameLst>
                                      </p:cBhvr>
                                      <p:tavLst>
                                        <p:tav tm="0">
                                          <p:val>
                                            <p:strVal val="#ppt_h"/>
                                          </p:val>
                                        </p:tav>
                                        <p:tav tm="100000">
                                          <p:val>
                                            <p:strVal val="#ppt_h"/>
                                          </p:val>
                                        </p:tav>
                                      </p:tavLst>
                                    </p:anim>
                                    <p:animEffect transition="in" filter="fade">
                                      <p:cBhvr>
                                        <p:cTn id="9"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椭圆 2"/>
          <p:cNvSpPr/>
          <p:nvPr/>
        </p:nvSpPr>
        <p:spPr bwMode="auto">
          <a:xfrm>
            <a:off x="4483673" y="5371041"/>
            <a:ext cx="725170" cy="725170"/>
          </a:xfrm>
          <a:prstGeom prst="ellipse">
            <a:avLst/>
          </a:prstGeom>
          <a:solidFill>
            <a:srgbClr val="01988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cs typeface="+mn-ea"/>
            </a:endParaRPr>
          </a:p>
        </p:txBody>
      </p:sp>
      <p:sp>
        <p:nvSpPr>
          <p:cNvPr id="6" name="椭圆 5"/>
          <p:cNvSpPr/>
          <p:nvPr/>
        </p:nvSpPr>
        <p:spPr bwMode="auto">
          <a:xfrm>
            <a:off x="4455288" y="2446641"/>
            <a:ext cx="725170" cy="725170"/>
          </a:xfrm>
          <a:prstGeom prst="ellipse">
            <a:avLst/>
          </a:prstGeom>
          <a:solidFill>
            <a:srgbClr val="01988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cs typeface="+mn-ea"/>
            </a:endParaRPr>
          </a:p>
        </p:txBody>
      </p:sp>
      <p:sp>
        <p:nvSpPr>
          <p:cNvPr id="9" name="椭圆 8"/>
          <p:cNvSpPr/>
          <p:nvPr/>
        </p:nvSpPr>
        <p:spPr bwMode="auto">
          <a:xfrm>
            <a:off x="4483673" y="3914851"/>
            <a:ext cx="725170" cy="725170"/>
          </a:xfrm>
          <a:prstGeom prst="ellipse">
            <a:avLst/>
          </a:prstGeom>
          <a:solidFill>
            <a:srgbClr val="01988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cs typeface="+mn-ea"/>
            </a:endParaRPr>
          </a:p>
        </p:txBody>
      </p:sp>
      <p:grpSp>
        <p:nvGrpSpPr>
          <p:cNvPr id="11" name="组合 10"/>
          <p:cNvGrpSpPr/>
          <p:nvPr/>
        </p:nvGrpSpPr>
        <p:grpSpPr>
          <a:xfrm>
            <a:off x="5300711" y="2321184"/>
            <a:ext cx="6980428" cy="1612999"/>
            <a:chOff x="333101" y="3065859"/>
            <a:chExt cx="4660265" cy="1612999"/>
          </a:xfrm>
        </p:grpSpPr>
        <p:sp>
          <p:nvSpPr>
            <p:cNvPr id="12" name="TextBox 11"/>
            <p:cNvSpPr txBox="1"/>
            <p:nvPr/>
          </p:nvSpPr>
          <p:spPr>
            <a:xfrm>
              <a:off x="333101" y="3065859"/>
              <a:ext cx="2969260" cy="523220"/>
            </a:xfrm>
            <a:prstGeom prst="rect">
              <a:avLst/>
            </a:prstGeom>
            <a:noFill/>
          </p:spPr>
          <p:txBody>
            <a:bodyPr wrap="square" rtlCol="0">
              <a:spAutoFit/>
            </a:bodyPr>
            <a:lstStyle/>
            <a:p>
              <a:r>
                <a:rPr lang="zh-CN" altLang="en-US" sz="2800" b="1" dirty="0">
                  <a:solidFill>
                    <a:schemeClr val="tx1">
                      <a:lumMod val="75000"/>
                      <a:lumOff val="25000"/>
                    </a:schemeClr>
                  </a:solidFill>
                  <a:latin typeface="方正字迹-典雅楷体简体" pitchFamily="2" charset="-122"/>
                  <a:ea typeface="方正字迹-典雅楷体简体" pitchFamily="2" charset="-122"/>
                </a:rPr>
                <a:t>填充缺失数据</a:t>
              </a:r>
              <a:endParaRPr sz="2800" b="1" dirty="0">
                <a:solidFill>
                  <a:schemeClr val="tx1">
                    <a:lumMod val="75000"/>
                    <a:lumOff val="25000"/>
                  </a:schemeClr>
                </a:solidFill>
                <a:latin typeface="方正字迹-典雅楷体简体" pitchFamily="2" charset="-122"/>
                <a:ea typeface="方正字迹-典雅楷体简体" pitchFamily="2" charset="-122"/>
              </a:endParaRPr>
            </a:p>
          </p:txBody>
        </p:sp>
        <p:sp>
          <p:nvSpPr>
            <p:cNvPr id="13" name="矩形 12"/>
            <p:cNvSpPr/>
            <p:nvPr/>
          </p:nvSpPr>
          <p:spPr>
            <a:xfrm>
              <a:off x="333101" y="3478529"/>
              <a:ext cx="4660265" cy="1200329"/>
            </a:xfrm>
            <a:prstGeom prst="rect">
              <a:avLst/>
            </a:prstGeom>
          </p:spPr>
          <p:txBody>
            <a:bodyPr wrap="square">
              <a:spAutoFit/>
            </a:bodyPr>
            <a:lstStyle/>
            <a:p>
              <a:r>
                <a:rPr lang="en-US" altLang="zh-CN" dirty="0">
                  <a:solidFill>
                    <a:schemeClr val="tx1">
                      <a:lumMod val="75000"/>
                      <a:lumOff val="25000"/>
                    </a:schemeClr>
                  </a:solidFill>
                  <a:latin typeface="方正字迹-典雅楷体简体" pitchFamily="2" charset="-122"/>
                  <a:ea typeface="方正字迹-典雅楷体简体" pitchFamily="2" charset="-122"/>
                  <a:sym typeface="+mn-ea"/>
                </a:rPr>
                <a:t>SHOT_CLOCK</a:t>
              </a:r>
              <a:r>
                <a:rPr lang="zh-CN" altLang="en-US" dirty="0">
                  <a:solidFill>
                    <a:schemeClr val="tx1">
                      <a:lumMod val="75000"/>
                      <a:lumOff val="25000"/>
                    </a:schemeClr>
                  </a:solidFill>
                  <a:latin typeface="方正字迹-典雅楷体简体" pitchFamily="2" charset="-122"/>
                  <a:ea typeface="方正字迹-典雅楷体简体" pitchFamily="2" charset="-122"/>
                  <a:sym typeface="+mn-ea"/>
                </a:rPr>
                <a:t>项部分数据缺失。经观察，大部分缺失项对应的本节剩余时间</a:t>
              </a:r>
              <a:r>
                <a:rPr lang="en-US" altLang="zh-CN" dirty="0">
                  <a:solidFill>
                    <a:schemeClr val="tx1">
                      <a:lumMod val="75000"/>
                      <a:lumOff val="25000"/>
                    </a:schemeClr>
                  </a:solidFill>
                  <a:latin typeface="方正字迹-典雅楷体简体" pitchFamily="2" charset="-122"/>
                  <a:ea typeface="方正字迹-典雅楷体简体" pitchFamily="2" charset="-122"/>
                  <a:sym typeface="+mn-ea"/>
                </a:rPr>
                <a:t>GAME_CLOCK</a:t>
              </a:r>
              <a:r>
                <a:rPr lang="zh-CN" altLang="en-US" dirty="0">
                  <a:solidFill>
                    <a:schemeClr val="tx1">
                      <a:lumMod val="75000"/>
                      <a:lumOff val="25000"/>
                    </a:schemeClr>
                  </a:solidFill>
                  <a:latin typeface="方正字迹-典雅楷体简体" pitchFamily="2" charset="-122"/>
                  <a:ea typeface="方正字迹-典雅楷体简体" pitchFamily="2" charset="-122"/>
                  <a:sym typeface="+mn-ea"/>
                </a:rPr>
                <a:t>小于等于</a:t>
              </a:r>
              <a:r>
                <a:rPr lang="en-US" altLang="zh-CN" dirty="0">
                  <a:solidFill>
                    <a:schemeClr val="tx1">
                      <a:lumMod val="75000"/>
                      <a:lumOff val="25000"/>
                    </a:schemeClr>
                  </a:solidFill>
                  <a:latin typeface="方正字迹-典雅楷体简体" pitchFamily="2" charset="-122"/>
                  <a:ea typeface="方正字迹-典雅楷体简体" pitchFamily="2" charset="-122"/>
                  <a:sym typeface="+mn-ea"/>
                </a:rPr>
                <a:t>24</a:t>
              </a:r>
              <a:r>
                <a:rPr lang="zh-CN" altLang="en-US" dirty="0">
                  <a:solidFill>
                    <a:schemeClr val="tx1">
                      <a:lumMod val="75000"/>
                      <a:lumOff val="25000"/>
                    </a:schemeClr>
                  </a:solidFill>
                  <a:latin typeface="方正字迹-典雅楷体简体" pitchFamily="2" charset="-122"/>
                  <a:ea typeface="方正字迹-典雅楷体简体" pitchFamily="2" charset="-122"/>
                  <a:sym typeface="+mn-ea"/>
                </a:rPr>
                <a:t>秒，根据比赛规则，此时不再记录进攻时间。其余情况可能是由犯规或其他原因造成的数据缺失。在不影响分析结果的情况下，将该项缺失数据应</a:t>
              </a:r>
              <a:r>
                <a:rPr lang="en-US" altLang="zh-CN" dirty="0">
                  <a:solidFill>
                    <a:schemeClr val="tx1">
                      <a:lumMod val="75000"/>
                      <a:lumOff val="25000"/>
                    </a:schemeClr>
                  </a:solidFill>
                  <a:latin typeface="方正字迹-典雅楷体简体" pitchFamily="2" charset="-122"/>
                  <a:ea typeface="方正字迹-典雅楷体简体" pitchFamily="2" charset="-122"/>
                  <a:sym typeface="+mn-ea"/>
                </a:rPr>
                <a:t>GAME_CLOCK</a:t>
              </a:r>
              <a:r>
                <a:rPr lang="zh-CN" altLang="en-US" dirty="0">
                  <a:solidFill>
                    <a:schemeClr val="tx1">
                      <a:lumMod val="75000"/>
                      <a:lumOff val="25000"/>
                    </a:schemeClr>
                  </a:solidFill>
                  <a:latin typeface="方正字迹-典雅楷体简体" pitchFamily="2" charset="-122"/>
                  <a:ea typeface="方正字迹-典雅楷体简体" pitchFamily="2" charset="-122"/>
                  <a:sym typeface="+mn-ea"/>
                </a:rPr>
                <a:t>填充。</a:t>
              </a:r>
              <a:endParaRPr lang="zh-CN" altLang="en-US" dirty="0">
                <a:solidFill>
                  <a:schemeClr val="tx1">
                    <a:lumMod val="75000"/>
                    <a:lumOff val="25000"/>
                  </a:schemeClr>
                </a:solidFill>
                <a:latin typeface="方正字迹-典雅楷体简体" pitchFamily="2" charset="-122"/>
                <a:ea typeface="方正字迹-典雅楷体简体" pitchFamily="2" charset="-122"/>
                <a:sym typeface="+mn-ea"/>
              </a:endParaRPr>
            </a:p>
          </p:txBody>
        </p:sp>
      </p:grpSp>
      <p:grpSp>
        <p:nvGrpSpPr>
          <p:cNvPr id="14" name="组合 13"/>
          <p:cNvGrpSpPr/>
          <p:nvPr/>
        </p:nvGrpSpPr>
        <p:grpSpPr>
          <a:xfrm>
            <a:off x="5292134" y="3854950"/>
            <a:ext cx="6891289" cy="2241261"/>
            <a:chOff x="389884" y="3175143"/>
            <a:chExt cx="4660265" cy="2241261"/>
          </a:xfrm>
        </p:grpSpPr>
        <p:sp>
          <p:nvSpPr>
            <p:cNvPr id="15" name="TextBox 11"/>
            <p:cNvSpPr txBox="1"/>
            <p:nvPr/>
          </p:nvSpPr>
          <p:spPr>
            <a:xfrm>
              <a:off x="395684" y="3175143"/>
              <a:ext cx="2969260" cy="523220"/>
            </a:xfrm>
            <a:prstGeom prst="rect">
              <a:avLst/>
            </a:prstGeom>
            <a:noFill/>
          </p:spPr>
          <p:txBody>
            <a:bodyPr wrap="square" rtlCol="0">
              <a:spAutoFit/>
            </a:bodyPr>
            <a:lstStyle/>
            <a:p>
              <a:r>
                <a:rPr lang="zh-CN" altLang="en-US" sz="2800" b="1" dirty="0">
                  <a:solidFill>
                    <a:schemeClr val="tx1">
                      <a:lumMod val="75000"/>
                      <a:lumOff val="25000"/>
                    </a:schemeClr>
                  </a:solidFill>
                  <a:latin typeface="方正字迹-典雅楷体简体" pitchFamily="2" charset="-122"/>
                  <a:ea typeface="方正字迹-典雅楷体简体" pitchFamily="2" charset="-122"/>
                </a:rPr>
                <a:t>处理异常值</a:t>
              </a:r>
              <a:endParaRPr lang="zh-CN" altLang="en-US" sz="2800" b="1" dirty="0">
                <a:solidFill>
                  <a:schemeClr val="tx1">
                    <a:lumMod val="75000"/>
                    <a:lumOff val="25000"/>
                  </a:schemeClr>
                </a:solidFill>
                <a:latin typeface="方正字迹-典雅楷体简体" pitchFamily="2" charset="-122"/>
                <a:ea typeface="方正字迹-典雅楷体简体" pitchFamily="2" charset="-122"/>
              </a:endParaRPr>
            </a:p>
          </p:txBody>
        </p:sp>
        <p:sp>
          <p:nvSpPr>
            <p:cNvPr id="16" name="矩形 15"/>
            <p:cNvSpPr/>
            <p:nvPr/>
          </p:nvSpPr>
          <p:spPr>
            <a:xfrm>
              <a:off x="389884" y="3662078"/>
              <a:ext cx="4660265" cy="1754326"/>
            </a:xfrm>
            <a:prstGeom prst="rect">
              <a:avLst/>
            </a:prstGeom>
          </p:spPr>
          <p:txBody>
            <a:bodyPr wrap="square">
              <a:spAutoFit/>
            </a:bodyPr>
            <a:lstStyle/>
            <a:p>
              <a:r>
                <a:rPr lang="zh-CN" altLang="en-US" dirty="0">
                  <a:solidFill>
                    <a:schemeClr val="tx1">
                      <a:lumMod val="75000"/>
                      <a:lumOff val="25000"/>
                    </a:schemeClr>
                  </a:solidFill>
                  <a:latin typeface="方正字迹-典雅楷体简体" pitchFamily="2" charset="-122"/>
                  <a:ea typeface="方正字迹-典雅楷体简体" pitchFamily="2" charset="-122"/>
                  <a:sym typeface="+mn-ea"/>
                </a:rPr>
                <a:t>经统计共有</a:t>
              </a:r>
              <a:r>
                <a:rPr lang="en-US" altLang="zh-CN" dirty="0">
                  <a:solidFill>
                    <a:schemeClr val="tx1">
                      <a:lumMod val="75000"/>
                      <a:lumOff val="25000"/>
                    </a:schemeClr>
                  </a:solidFill>
                  <a:latin typeface="方正字迹-典雅楷体简体" pitchFamily="2" charset="-122"/>
                  <a:ea typeface="方正字迹-典雅楷体简体" pitchFamily="2" charset="-122"/>
                  <a:sym typeface="+mn-ea"/>
                </a:rPr>
                <a:t>312</a:t>
              </a:r>
              <a:r>
                <a:rPr lang="zh-CN" altLang="en-US" dirty="0">
                  <a:solidFill>
                    <a:schemeClr val="tx1">
                      <a:lumMod val="75000"/>
                      <a:lumOff val="25000"/>
                    </a:schemeClr>
                  </a:solidFill>
                  <a:latin typeface="方正字迹-典雅楷体简体" pitchFamily="2" charset="-122"/>
                  <a:ea typeface="方正字迹-典雅楷体简体" pitchFamily="2" charset="-122"/>
                  <a:sym typeface="+mn-ea"/>
                </a:rPr>
                <a:t>条数据的</a:t>
              </a:r>
              <a:r>
                <a:rPr lang="en-US" altLang="zh-CN" dirty="0">
                  <a:solidFill>
                    <a:schemeClr val="tx1">
                      <a:lumMod val="75000"/>
                      <a:lumOff val="25000"/>
                    </a:schemeClr>
                  </a:solidFill>
                  <a:latin typeface="方正字迹-典雅楷体简体" pitchFamily="2" charset="-122"/>
                  <a:ea typeface="方正字迹-典雅楷体简体" pitchFamily="2" charset="-122"/>
                  <a:sym typeface="+mn-ea"/>
                </a:rPr>
                <a:t>TOUCH_TIME</a:t>
              </a:r>
              <a:r>
                <a:rPr lang="zh-CN" altLang="en-US" dirty="0">
                  <a:solidFill>
                    <a:schemeClr val="tx1">
                      <a:lumMod val="75000"/>
                      <a:lumOff val="25000"/>
                    </a:schemeClr>
                  </a:solidFill>
                  <a:latin typeface="方正字迹-典雅楷体简体" pitchFamily="2" charset="-122"/>
                  <a:ea typeface="方正字迹-典雅楷体简体" pitchFamily="2" charset="-122"/>
                  <a:sym typeface="+mn-ea"/>
                </a:rPr>
                <a:t>为负数，根据定义为持球时间，不应该为负数。观察发现所有异常值对应的投篮前运球数</a:t>
              </a:r>
              <a:r>
                <a:rPr lang="en-US" altLang="zh-CN" dirty="0">
                  <a:solidFill>
                    <a:schemeClr val="tx1">
                      <a:lumMod val="75000"/>
                      <a:lumOff val="25000"/>
                    </a:schemeClr>
                  </a:solidFill>
                  <a:latin typeface="方正字迹-典雅楷体简体" pitchFamily="2" charset="-122"/>
                  <a:ea typeface="方正字迹-典雅楷体简体" pitchFamily="2" charset="-122"/>
                  <a:sym typeface="+mn-ea"/>
                </a:rPr>
                <a:t>DRIBBLES</a:t>
              </a:r>
              <a:r>
                <a:rPr lang="zh-CN" altLang="en-US" dirty="0">
                  <a:solidFill>
                    <a:schemeClr val="tx1">
                      <a:lumMod val="75000"/>
                      <a:lumOff val="25000"/>
                    </a:schemeClr>
                  </a:solidFill>
                  <a:latin typeface="方正字迹-典雅楷体简体" pitchFamily="2" charset="-122"/>
                  <a:ea typeface="方正字迹-典雅楷体简体" pitchFamily="2" charset="-122"/>
                  <a:sym typeface="+mn-ea"/>
                </a:rPr>
                <a:t>均为</a:t>
              </a:r>
              <a:r>
                <a:rPr lang="en-US" altLang="zh-CN" dirty="0">
                  <a:solidFill>
                    <a:schemeClr val="tx1">
                      <a:lumMod val="75000"/>
                      <a:lumOff val="25000"/>
                    </a:schemeClr>
                  </a:solidFill>
                  <a:latin typeface="方正字迹-典雅楷体简体" pitchFamily="2" charset="-122"/>
                  <a:ea typeface="方正字迹-典雅楷体简体" pitchFamily="2" charset="-122"/>
                  <a:sym typeface="+mn-ea"/>
                </a:rPr>
                <a:t>0</a:t>
              </a:r>
              <a:r>
                <a:rPr lang="zh-CN" altLang="en-US" dirty="0">
                  <a:solidFill>
                    <a:schemeClr val="tx1">
                      <a:lumMod val="75000"/>
                      <a:lumOff val="25000"/>
                    </a:schemeClr>
                  </a:solidFill>
                  <a:latin typeface="方正字迹-典雅楷体简体" pitchFamily="2" charset="-122"/>
                  <a:ea typeface="方正字迹-典雅楷体简体" pitchFamily="2" charset="-122"/>
                  <a:sym typeface="+mn-ea"/>
                </a:rPr>
                <a:t>，结合实际情况猜测应为在接球就投时数据记录出错，因此将所有异常值置为</a:t>
              </a:r>
              <a:r>
                <a:rPr lang="en-US" altLang="zh-CN" dirty="0">
                  <a:solidFill>
                    <a:schemeClr val="tx1">
                      <a:lumMod val="75000"/>
                      <a:lumOff val="25000"/>
                    </a:schemeClr>
                  </a:solidFill>
                  <a:latin typeface="方正字迹-典雅楷体简体" pitchFamily="2" charset="-122"/>
                  <a:ea typeface="方正字迹-典雅楷体简体" pitchFamily="2" charset="-122"/>
                  <a:sym typeface="+mn-ea"/>
                </a:rPr>
                <a:t>0</a:t>
              </a:r>
              <a:r>
                <a:rPr lang="zh-CN" altLang="en-US" dirty="0">
                  <a:solidFill>
                    <a:schemeClr val="tx1">
                      <a:lumMod val="75000"/>
                      <a:lumOff val="25000"/>
                    </a:schemeClr>
                  </a:solidFill>
                  <a:latin typeface="方正字迹-典雅楷体简体" pitchFamily="2" charset="-122"/>
                  <a:ea typeface="方正字迹-典雅楷体简体" pitchFamily="2" charset="-122"/>
                  <a:sym typeface="+mn-ea"/>
                </a:rPr>
                <a:t>。</a:t>
              </a:r>
              <a:endParaRPr lang="zh-CN" altLang="en-US" dirty="0">
                <a:solidFill>
                  <a:schemeClr val="tx1">
                    <a:lumMod val="75000"/>
                    <a:lumOff val="25000"/>
                  </a:schemeClr>
                </a:solidFill>
                <a:latin typeface="方正字迹-典雅楷体简体" pitchFamily="2" charset="-122"/>
                <a:ea typeface="方正字迹-典雅楷体简体" pitchFamily="2" charset="-122"/>
                <a:sym typeface="+mn-ea"/>
              </a:endParaRPr>
            </a:p>
          </p:txBody>
        </p:sp>
      </p:grpSp>
      <p:grpSp>
        <p:nvGrpSpPr>
          <p:cNvPr id="17" name="组合 16"/>
          <p:cNvGrpSpPr/>
          <p:nvPr/>
        </p:nvGrpSpPr>
        <p:grpSpPr>
          <a:xfrm>
            <a:off x="5284590" y="5466967"/>
            <a:ext cx="6904813" cy="1367317"/>
            <a:chOff x="386538" y="3039131"/>
            <a:chExt cx="4669411" cy="1367317"/>
          </a:xfrm>
        </p:grpSpPr>
        <p:sp>
          <p:nvSpPr>
            <p:cNvPr id="18" name="TextBox 11"/>
            <p:cNvSpPr txBox="1"/>
            <p:nvPr/>
          </p:nvSpPr>
          <p:spPr>
            <a:xfrm>
              <a:off x="386538" y="3039131"/>
              <a:ext cx="2969260" cy="523220"/>
            </a:xfrm>
            <a:prstGeom prst="rect">
              <a:avLst/>
            </a:prstGeom>
            <a:noFill/>
          </p:spPr>
          <p:txBody>
            <a:bodyPr wrap="square" rtlCol="0">
              <a:spAutoFit/>
            </a:bodyPr>
            <a:lstStyle/>
            <a:p>
              <a:r>
                <a:rPr lang="zh-CN" altLang="en-US" sz="2800" b="1" dirty="0">
                  <a:solidFill>
                    <a:schemeClr val="tx1">
                      <a:lumMod val="75000"/>
                      <a:lumOff val="25000"/>
                    </a:schemeClr>
                  </a:solidFill>
                  <a:latin typeface="方正字迹-典雅楷体简体" pitchFamily="2" charset="-122"/>
                  <a:ea typeface="方正字迹-典雅楷体简体" pitchFamily="2" charset="-122"/>
                </a:rPr>
                <a:t>删除冗余数据</a:t>
              </a:r>
              <a:endParaRPr lang="zh-CN" altLang="en-US" sz="2800" b="1" dirty="0">
                <a:solidFill>
                  <a:schemeClr val="tx1">
                    <a:lumMod val="75000"/>
                    <a:lumOff val="25000"/>
                  </a:schemeClr>
                </a:solidFill>
                <a:latin typeface="方正字迹-典雅楷体简体" pitchFamily="2" charset="-122"/>
                <a:ea typeface="方正字迹-典雅楷体简体" pitchFamily="2" charset="-122"/>
              </a:endParaRPr>
            </a:p>
          </p:txBody>
        </p:sp>
        <p:sp>
          <p:nvSpPr>
            <p:cNvPr id="19" name="矩形 18"/>
            <p:cNvSpPr/>
            <p:nvPr/>
          </p:nvSpPr>
          <p:spPr>
            <a:xfrm>
              <a:off x="395684" y="3483118"/>
              <a:ext cx="4660265" cy="923330"/>
            </a:xfrm>
            <a:prstGeom prst="rect">
              <a:avLst/>
            </a:prstGeom>
          </p:spPr>
          <p:txBody>
            <a:bodyPr wrap="square">
              <a:spAutoFit/>
            </a:bodyPr>
            <a:lstStyle/>
            <a:p>
              <a:r>
                <a:rPr lang="zh-CN" altLang="en-US" dirty="0">
                  <a:solidFill>
                    <a:schemeClr val="tx1">
                      <a:lumMod val="75000"/>
                      <a:lumOff val="25000"/>
                    </a:schemeClr>
                  </a:solidFill>
                  <a:latin typeface="方正字迹-典雅楷体简体" pitchFamily="2" charset="-122"/>
                  <a:ea typeface="方正字迹-典雅楷体简体" pitchFamily="2" charset="-122"/>
                  <a:sym typeface="+mn-ea"/>
                </a:rPr>
                <a:t>例如</a:t>
              </a:r>
              <a:r>
                <a:rPr lang="en-US" altLang="zh-CN" dirty="0" err="1">
                  <a:solidFill>
                    <a:schemeClr val="tx1">
                      <a:lumMod val="75000"/>
                      <a:lumOff val="25000"/>
                    </a:schemeClr>
                  </a:solidFill>
                  <a:latin typeface="方正字迹-典雅楷体简体" pitchFamily="2" charset="-122"/>
                  <a:ea typeface="方正字迹-典雅楷体简体" pitchFamily="2" charset="-122"/>
                  <a:sym typeface="+mn-ea"/>
                </a:rPr>
                <a:t>player_id</a:t>
              </a:r>
              <a:r>
                <a:rPr lang="zh-CN" altLang="en-US" dirty="0">
                  <a:solidFill>
                    <a:schemeClr val="tx1">
                      <a:lumMod val="75000"/>
                      <a:lumOff val="25000"/>
                    </a:schemeClr>
                  </a:solidFill>
                  <a:latin typeface="方正字迹-典雅楷体简体" pitchFamily="2" charset="-122"/>
                  <a:ea typeface="方正字迹-典雅楷体简体" pitchFamily="2" charset="-122"/>
                  <a:sym typeface="+mn-ea"/>
                </a:rPr>
                <a:t>与</a:t>
              </a:r>
              <a:r>
                <a:rPr lang="en-US" altLang="zh-CN" dirty="0" err="1">
                  <a:solidFill>
                    <a:schemeClr val="tx1">
                      <a:lumMod val="75000"/>
                      <a:lumOff val="25000"/>
                    </a:schemeClr>
                  </a:solidFill>
                  <a:latin typeface="方正字迹-典雅楷体简体" pitchFamily="2" charset="-122"/>
                  <a:ea typeface="方正字迹-典雅楷体简体" pitchFamily="2" charset="-122"/>
                  <a:sym typeface="+mn-ea"/>
                </a:rPr>
                <a:t>player_name</a:t>
              </a:r>
              <a:r>
                <a:rPr lang="zh-CN" altLang="en-US" dirty="0">
                  <a:solidFill>
                    <a:schemeClr val="tx1">
                      <a:lumMod val="75000"/>
                      <a:lumOff val="25000"/>
                    </a:schemeClr>
                  </a:solidFill>
                  <a:latin typeface="方正字迹-典雅楷体简体" pitchFamily="2" charset="-122"/>
                  <a:ea typeface="方正字迹-典雅楷体简体" pitchFamily="2" charset="-122"/>
                  <a:sym typeface="+mn-ea"/>
                </a:rPr>
                <a:t>均可单独满足唯一性约束；得分</a:t>
              </a:r>
              <a:r>
                <a:rPr lang="en-US" altLang="zh-CN" dirty="0">
                  <a:solidFill>
                    <a:schemeClr val="tx1">
                      <a:lumMod val="75000"/>
                      <a:lumOff val="25000"/>
                    </a:schemeClr>
                  </a:solidFill>
                  <a:latin typeface="方正字迹-典雅楷体简体" pitchFamily="2" charset="-122"/>
                  <a:ea typeface="方正字迹-典雅楷体简体" pitchFamily="2" charset="-122"/>
                  <a:sym typeface="+mn-ea"/>
                </a:rPr>
                <a:t>PTS</a:t>
              </a:r>
              <a:r>
                <a:rPr lang="zh-CN" altLang="en-US" dirty="0">
                  <a:solidFill>
                    <a:schemeClr val="tx1">
                      <a:lumMod val="75000"/>
                      <a:lumOff val="25000"/>
                    </a:schemeClr>
                  </a:solidFill>
                  <a:latin typeface="方正字迹-典雅楷体简体" pitchFamily="2" charset="-122"/>
                  <a:ea typeface="方正字迹-典雅楷体简体" pitchFamily="2" charset="-122"/>
                  <a:sym typeface="+mn-ea"/>
                </a:rPr>
                <a:t>由</a:t>
              </a:r>
              <a:r>
                <a:rPr lang="en-US" altLang="zh-CN" dirty="0">
                  <a:solidFill>
                    <a:schemeClr val="tx1">
                      <a:lumMod val="75000"/>
                      <a:lumOff val="25000"/>
                    </a:schemeClr>
                  </a:solidFill>
                  <a:latin typeface="方正字迹-典雅楷体简体" pitchFamily="2" charset="-122"/>
                  <a:ea typeface="方正字迹-典雅楷体简体" pitchFamily="2" charset="-122"/>
                  <a:sym typeface="+mn-ea"/>
                </a:rPr>
                <a:t>PTS_TYPE</a:t>
              </a:r>
              <a:r>
                <a:rPr lang="zh-CN" altLang="en-US" dirty="0">
                  <a:solidFill>
                    <a:schemeClr val="tx1">
                      <a:lumMod val="75000"/>
                      <a:lumOff val="25000"/>
                    </a:schemeClr>
                  </a:solidFill>
                  <a:latin typeface="方正字迹-典雅楷体简体" pitchFamily="2" charset="-122"/>
                  <a:ea typeface="方正字迹-典雅楷体简体" pitchFamily="2" charset="-122"/>
                  <a:sym typeface="+mn-ea"/>
                </a:rPr>
                <a:t>与</a:t>
              </a:r>
              <a:r>
                <a:rPr lang="en-US" altLang="zh-CN" dirty="0">
                  <a:solidFill>
                    <a:schemeClr val="tx1">
                      <a:lumMod val="75000"/>
                      <a:lumOff val="25000"/>
                    </a:schemeClr>
                  </a:solidFill>
                  <a:latin typeface="方正字迹-典雅楷体简体" pitchFamily="2" charset="-122"/>
                  <a:ea typeface="方正字迹-典雅楷体简体" pitchFamily="2" charset="-122"/>
                  <a:sym typeface="+mn-ea"/>
                </a:rPr>
                <a:t>SHOT_RESULT</a:t>
              </a:r>
              <a:r>
                <a:rPr lang="zh-CN" altLang="en-US" dirty="0">
                  <a:solidFill>
                    <a:schemeClr val="tx1">
                      <a:lumMod val="75000"/>
                      <a:lumOff val="25000"/>
                    </a:schemeClr>
                  </a:solidFill>
                  <a:latin typeface="方正字迹-典雅楷体简体" pitchFamily="2" charset="-122"/>
                  <a:ea typeface="方正字迹-典雅楷体简体" pitchFamily="2" charset="-122"/>
                  <a:sym typeface="+mn-ea"/>
                </a:rPr>
                <a:t>决定。在分析中，将冗余项删除，以降低变量维度。</a:t>
              </a:r>
              <a:endParaRPr lang="en-US" altLang="zh-CN" dirty="0">
                <a:solidFill>
                  <a:schemeClr val="tx1">
                    <a:lumMod val="75000"/>
                    <a:lumOff val="25000"/>
                  </a:schemeClr>
                </a:solidFill>
                <a:latin typeface="方正字迹-典雅楷体简体" pitchFamily="2" charset="-122"/>
                <a:ea typeface="方正字迹-典雅楷体简体" pitchFamily="2" charset="-122"/>
                <a:sym typeface="+mn-ea"/>
              </a:endParaRPr>
            </a:p>
          </p:txBody>
        </p:sp>
      </p:grpSp>
      <p:sp>
        <p:nvSpPr>
          <p:cNvPr id="20" name="TextBox 19"/>
          <p:cNvSpPr txBox="1"/>
          <p:nvPr/>
        </p:nvSpPr>
        <p:spPr>
          <a:xfrm>
            <a:off x="4501244" y="2373636"/>
            <a:ext cx="530941" cy="923330"/>
          </a:xfrm>
          <a:prstGeom prst="rect">
            <a:avLst/>
          </a:prstGeom>
          <a:noFill/>
        </p:spPr>
        <p:txBody>
          <a:bodyPr wrap="square" rtlCol="0">
            <a:spAutoFit/>
          </a:bodyPr>
          <a:lstStyle/>
          <a:p>
            <a:r>
              <a:rPr lang="en-US" altLang="zh-CN" sz="5400" b="1" dirty="0">
                <a:solidFill>
                  <a:schemeClr val="bg1"/>
                </a:solidFill>
                <a:latin typeface="方正字迹-典雅楷体简体" pitchFamily="2" charset="-122"/>
                <a:ea typeface="方正字迹-典雅楷体简体" pitchFamily="2" charset="-122"/>
              </a:rPr>
              <a:t>1</a:t>
            </a:r>
            <a:endParaRPr lang="zh-CN" altLang="en-US" sz="5400" b="1" dirty="0">
              <a:solidFill>
                <a:schemeClr val="bg1"/>
              </a:solidFill>
              <a:latin typeface="方正字迹-典雅楷体简体" pitchFamily="2" charset="-122"/>
              <a:ea typeface="方正字迹-典雅楷体简体" pitchFamily="2" charset="-122"/>
            </a:endParaRPr>
          </a:p>
        </p:txBody>
      </p:sp>
      <p:sp>
        <p:nvSpPr>
          <p:cNvPr id="21" name="TextBox 20"/>
          <p:cNvSpPr txBox="1"/>
          <p:nvPr/>
        </p:nvSpPr>
        <p:spPr>
          <a:xfrm>
            <a:off x="4552402" y="3786220"/>
            <a:ext cx="530941" cy="923330"/>
          </a:xfrm>
          <a:prstGeom prst="rect">
            <a:avLst/>
          </a:prstGeom>
          <a:noFill/>
        </p:spPr>
        <p:txBody>
          <a:bodyPr wrap="square" rtlCol="0">
            <a:spAutoFit/>
          </a:bodyPr>
          <a:lstStyle/>
          <a:p>
            <a:r>
              <a:rPr lang="en-US" altLang="zh-CN" sz="5400" b="1" dirty="0">
                <a:solidFill>
                  <a:schemeClr val="bg1"/>
                </a:solidFill>
                <a:latin typeface="方正字迹-典雅楷体简体" pitchFamily="2" charset="-122"/>
                <a:ea typeface="方正字迹-典雅楷体简体" pitchFamily="2" charset="-122"/>
              </a:rPr>
              <a:t>2</a:t>
            </a:r>
            <a:endParaRPr lang="zh-CN" altLang="en-US" sz="5400" b="1" dirty="0">
              <a:solidFill>
                <a:schemeClr val="bg1"/>
              </a:solidFill>
              <a:latin typeface="方正字迹-典雅楷体简体" pitchFamily="2" charset="-122"/>
              <a:ea typeface="方正字迹-典雅楷体简体" pitchFamily="2" charset="-122"/>
            </a:endParaRPr>
          </a:p>
        </p:txBody>
      </p:sp>
      <p:sp>
        <p:nvSpPr>
          <p:cNvPr id="22" name="TextBox 21"/>
          <p:cNvSpPr txBox="1"/>
          <p:nvPr/>
        </p:nvSpPr>
        <p:spPr>
          <a:xfrm>
            <a:off x="4532291" y="5266808"/>
            <a:ext cx="442376" cy="933492"/>
          </a:xfrm>
          <a:prstGeom prst="rect">
            <a:avLst/>
          </a:prstGeom>
          <a:noFill/>
        </p:spPr>
        <p:txBody>
          <a:bodyPr wrap="square" rtlCol="0">
            <a:spAutoFit/>
          </a:bodyPr>
          <a:lstStyle/>
          <a:p>
            <a:r>
              <a:rPr lang="en-US" altLang="zh-CN" sz="5400" b="1" dirty="0">
                <a:solidFill>
                  <a:schemeClr val="bg1"/>
                </a:solidFill>
                <a:latin typeface="方正字迹-典雅楷体简体" pitchFamily="2" charset="-122"/>
                <a:ea typeface="方正字迹-典雅楷体简体" pitchFamily="2" charset="-122"/>
              </a:rPr>
              <a:t>3</a:t>
            </a:r>
            <a:endParaRPr lang="zh-CN" altLang="en-US" sz="5400" b="1" dirty="0">
              <a:solidFill>
                <a:schemeClr val="bg1"/>
              </a:solidFill>
              <a:latin typeface="方正字迹-典雅楷体简体" pitchFamily="2" charset="-122"/>
              <a:ea typeface="方正字迹-典雅楷体简体" pitchFamily="2" charset="-122"/>
            </a:endParaRPr>
          </a:p>
        </p:txBody>
      </p:sp>
      <p:pic>
        <p:nvPicPr>
          <p:cNvPr id="23" name="图片 22" descr="_DSC4801.jpg"/>
          <p:cNvPicPr>
            <a:picLocks noChangeAspect="1"/>
          </p:cNvPicPr>
          <p:nvPr/>
        </p:nvPicPr>
        <p:blipFill>
          <a:blip r:embed="rId1" cstate="print"/>
          <a:stretch>
            <a:fillRect/>
          </a:stretch>
        </p:blipFill>
        <p:spPr>
          <a:xfrm>
            <a:off x="1223549" y="1513490"/>
            <a:ext cx="3017746" cy="4556235"/>
          </a:xfrm>
          <a:prstGeom prst="rect">
            <a:avLst/>
          </a:prstGeom>
          <a:ln>
            <a:noFill/>
          </a:ln>
          <a:effectLst>
            <a:softEdge rad="112500"/>
          </a:effectLst>
        </p:spPr>
      </p:pic>
      <p:sp>
        <p:nvSpPr>
          <p:cNvPr id="24" name="矩形 23"/>
          <p:cNvSpPr/>
          <p:nvPr/>
        </p:nvSpPr>
        <p:spPr>
          <a:xfrm>
            <a:off x="-10347" y="1"/>
            <a:ext cx="12202347" cy="1103585"/>
          </a:xfrm>
          <a:prstGeom prst="rect">
            <a:avLst/>
          </a:prstGeom>
          <a:solidFill>
            <a:srgbClr val="0198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5" name="组合 67"/>
          <p:cNvGrpSpPr/>
          <p:nvPr/>
        </p:nvGrpSpPr>
        <p:grpSpPr>
          <a:xfrm rot="10800000">
            <a:off x="0" y="220718"/>
            <a:ext cx="2121463" cy="651931"/>
            <a:chOff x="6876257" y="419100"/>
            <a:chExt cx="1591097" cy="488948"/>
          </a:xfrm>
          <a:solidFill>
            <a:schemeClr val="bg1"/>
          </a:solidFill>
        </p:grpSpPr>
        <p:sp>
          <p:nvSpPr>
            <p:cNvPr id="26" name="矩形 9"/>
            <p:cNvSpPr/>
            <p:nvPr/>
          </p:nvSpPr>
          <p:spPr>
            <a:xfrm>
              <a:off x="6876257" y="419100"/>
              <a:ext cx="1591097" cy="488948"/>
            </a:xfrm>
            <a:custGeom>
              <a:avLst/>
              <a:gdLst/>
              <a:ahLst/>
              <a:cxnLst/>
              <a:rect l="l" t="t" r="r" b="b"/>
              <a:pathLst>
                <a:path w="144016" h="869444">
                  <a:moveTo>
                    <a:pt x="0" y="0"/>
                  </a:moveTo>
                  <a:lnTo>
                    <a:pt x="144016" y="0"/>
                  </a:lnTo>
                  <a:lnTo>
                    <a:pt x="144016" y="869444"/>
                  </a:lnTo>
                  <a:lnTo>
                    <a:pt x="0" y="869444"/>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p:nvSpPr>
          <p:spPr>
            <a:xfrm rot="10800000">
              <a:off x="6890962" y="489721"/>
              <a:ext cx="1576392" cy="346249"/>
            </a:xfrm>
            <a:prstGeom prst="rect">
              <a:avLst/>
            </a:prstGeom>
            <a:grpFill/>
          </p:spPr>
          <p:txBody>
            <a:bodyPr wrap="none">
              <a:spAutoFit/>
            </a:bodyPr>
            <a:lstStyle/>
            <a:p>
              <a:r>
                <a:rPr lang="en-US" altLang="zh-CN" sz="2400" b="1" dirty="0">
                  <a:solidFill>
                    <a:srgbClr val="01988F"/>
                  </a:solidFill>
                  <a:latin typeface="方正字迹-典雅楷体简体" pitchFamily="2" charset="-122"/>
                  <a:ea typeface="方正字迹-典雅楷体简体" pitchFamily="2" charset="-122"/>
                </a:rPr>
                <a:t>01</a:t>
              </a:r>
              <a:r>
                <a:rPr lang="zh-CN" altLang="en-US" sz="2400" b="1" dirty="0">
                  <a:solidFill>
                    <a:srgbClr val="01988F"/>
                  </a:solidFill>
                  <a:latin typeface="方正字迹-典雅楷体简体" pitchFamily="2" charset="-122"/>
                  <a:ea typeface="方正字迹-典雅楷体简体" pitchFamily="2" charset="-122"/>
                </a:rPr>
                <a:t>数据预处理</a:t>
              </a:r>
              <a:endParaRPr lang="zh-CN" altLang="en-US" sz="2400" b="1" dirty="0">
                <a:solidFill>
                  <a:srgbClr val="01988F"/>
                </a:solidFill>
                <a:latin typeface="方正字迹-典雅楷体简体" pitchFamily="2" charset="-122"/>
                <a:ea typeface="方正字迹-典雅楷体简体" pitchFamily="2" charset="-122"/>
              </a:endParaRPr>
            </a:p>
          </p:txBody>
        </p:sp>
      </p:grpSp>
      <p:pic>
        <p:nvPicPr>
          <p:cNvPr id="28" name="图片 27" descr="标志与中英文校名组合规范_左右（反白，在深色背景下使用）.png"/>
          <p:cNvPicPr>
            <a:picLocks noChangeAspect="1"/>
          </p:cNvPicPr>
          <p:nvPr/>
        </p:nvPicPr>
        <p:blipFill>
          <a:blip r:embed="rId2" cstate="print"/>
          <a:stretch>
            <a:fillRect/>
          </a:stretch>
        </p:blipFill>
        <p:spPr>
          <a:xfrm>
            <a:off x="9239620" y="220718"/>
            <a:ext cx="2399624" cy="675950"/>
          </a:xfrm>
          <a:prstGeom prst="rect">
            <a:avLst/>
          </a:prstGeom>
        </p:spPr>
      </p:pic>
      <p:sp>
        <p:nvSpPr>
          <p:cNvPr id="29" name="矩形 28"/>
          <p:cNvSpPr/>
          <p:nvPr/>
        </p:nvSpPr>
        <p:spPr>
          <a:xfrm>
            <a:off x="4483673" y="1026702"/>
            <a:ext cx="5257446" cy="1289905"/>
          </a:xfrm>
          <a:prstGeom prst="rect">
            <a:avLst/>
          </a:prstGeom>
        </p:spPr>
        <p:txBody>
          <a:bodyPr wrap="square">
            <a:spAutoFit/>
          </a:bodyPr>
          <a:lstStyle/>
          <a:p>
            <a:pPr>
              <a:lnSpc>
                <a:spcPct val="150000"/>
              </a:lnSpc>
            </a:pPr>
            <a:r>
              <a:rPr lang="zh-CN" altLang="en-US" dirty="0">
                <a:solidFill>
                  <a:schemeClr val="tx1">
                    <a:lumMod val="75000"/>
                    <a:lumOff val="25000"/>
                  </a:schemeClr>
                </a:solidFill>
                <a:latin typeface="方正字迹-典雅楷体简体" pitchFamily="2" charset="-122"/>
                <a:ea typeface="方正字迹-典雅楷体简体" pitchFamily="2" charset="-122"/>
                <a:sym typeface="+mn-ea"/>
              </a:rPr>
              <a:t>从</a:t>
            </a:r>
            <a:r>
              <a:rPr lang="en-US" altLang="zh-CN" dirty="0">
                <a:solidFill>
                  <a:schemeClr val="tx1">
                    <a:lumMod val="75000"/>
                    <a:lumOff val="25000"/>
                  </a:schemeClr>
                </a:solidFill>
                <a:latin typeface="方正字迹-典雅楷体简体" pitchFamily="2" charset="-122"/>
                <a:ea typeface="方正字迹-典雅楷体简体" pitchFamily="2" charset="-122"/>
                <a:sym typeface="+mn-ea"/>
              </a:rPr>
              <a:t>Kaggle</a:t>
            </a:r>
            <a:r>
              <a:rPr lang="zh-CN" altLang="en-US" dirty="0">
                <a:solidFill>
                  <a:schemeClr val="tx1">
                    <a:lumMod val="75000"/>
                    <a:lumOff val="25000"/>
                  </a:schemeClr>
                </a:solidFill>
                <a:latin typeface="方正字迹-典雅楷体简体" pitchFamily="2" charset="-122"/>
                <a:ea typeface="方正字迹-典雅楷体简体" pitchFamily="2" charset="-122"/>
                <a:sym typeface="+mn-ea"/>
              </a:rPr>
              <a:t>上获取的数据总体质量较高，满足完整性约束和唯一性约束。但是还有部分数据存在问题，我们对这部分数据进行预处理：</a:t>
            </a:r>
            <a:endParaRPr lang="zh-CN" altLang="en-US" dirty="0">
              <a:solidFill>
                <a:schemeClr val="tx1">
                  <a:lumMod val="75000"/>
                  <a:lumOff val="25000"/>
                </a:schemeClr>
              </a:solidFill>
              <a:latin typeface="方正字迹-典雅楷体简体" pitchFamily="2" charset="-122"/>
              <a:ea typeface="方正字迹-典雅楷体简体" pitchFamily="2" charset="-122"/>
              <a:sym typeface="+mn-ea"/>
            </a:endParaRPr>
          </a:p>
        </p:txBody>
      </p:sp>
    </p:spTree>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4" presetClass="entr" presetSubtype="0" accel="100000" fill="hold" nodeType="with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p:cTn id="7" dur="500" fill="hold"/>
                                        <p:tgtEl>
                                          <p:spTgt spid="23"/>
                                        </p:tgtEl>
                                        <p:attrNameLst>
                                          <p:attrName>ppt_w</p:attrName>
                                        </p:attrNameLst>
                                      </p:cBhvr>
                                      <p:tavLst>
                                        <p:tav tm="0">
                                          <p:val>
                                            <p:strVal val="#ppt_w*0.05"/>
                                          </p:val>
                                        </p:tav>
                                        <p:tav tm="100000">
                                          <p:val>
                                            <p:strVal val="#ppt_w"/>
                                          </p:val>
                                        </p:tav>
                                      </p:tavLst>
                                    </p:anim>
                                    <p:anim calcmode="lin" valueType="num">
                                      <p:cBhvr>
                                        <p:cTn id="8" dur="500" fill="hold"/>
                                        <p:tgtEl>
                                          <p:spTgt spid="23"/>
                                        </p:tgtEl>
                                        <p:attrNameLst>
                                          <p:attrName>ppt_h</p:attrName>
                                        </p:attrNameLst>
                                      </p:cBhvr>
                                      <p:tavLst>
                                        <p:tav tm="0">
                                          <p:val>
                                            <p:strVal val="#ppt_h"/>
                                          </p:val>
                                        </p:tav>
                                        <p:tav tm="100000">
                                          <p:val>
                                            <p:strVal val="#ppt_h"/>
                                          </p:val>
                                        </p:tav>
                                      </p:tavLst>
                                    </p:anim>
                                    <p:anim calcmode="lin" valueType="num">
                                      <p:cBhvr>
                                        <p:cTn id="9" dur="500" fill="hold"/>
                                        <p:tgtEl>
                                          <p:spTgt spid="23"/>
                                        </p:tgtEl>
                                        <p:attrNameLst>
                                          <p:attrName>ppt_x</p:attrName>
                                        </p:attrNameLst>
                                      </p:cBhvr>
                                      <p:tavLst>
                                        <p:tav tm="0">
                                          <p:val>
                                            <p:strVal val="#ppt_x-.2"/>
                                          </p:val>
                                        </p:tav>
                                        <p:tav tm="100000">
                                          <p:val>
                                            <p:strVal val="#ppt_x"/>
                                          </p:val>
                                        </p:tav>
                                      </p:tavLst>
                                    </p:anim>
                                    <p:anim calcmode="lin" valueType="num">
                                      <p:cBhvr>
                                        <p:cTn id="10" dur="500" fill="hold"/>
                                        <p:tgtEl>
                                          <p:spTgt spid="23"/>
                                        </p:tgtEl>
                                        <p:attrNameLst>
                                          <p:attrName>ppt_y</p:attrName>
                                        </p:attrNameLst>
                                      </p:cBhvr>
                                      <p:tavLst>
                                        <p:tav tm="0">
                                          <p:val>
                                            <p:strVal val="#ppt_y"/>
                                          </p:val>
                                        </p:tav>
                                        <p:tav tm="100000">
                                          <p:val>
                                            <p:strVal val="#ppt_y"/>
                                          </p:val>
                                        </p:tav>
                                      </p:tavLst>
                                    </p:anim>
                                    <p:animEffect transition="in" filter="fade">
                                      <p:cBhvr>
                                        <p:cTn id="11" dur="500"/>
                                        <p:tgtEl>
                                          <p:spTgt spid="23"/>
                                        </p:tgtEl>
                                      </p:cBhvr>
                                    </p:animEffect>
                                  </p:childTnLst>
                                </p:cTn>
                              </p:par>
                            </p:childTnLst>
                          </p:cTn>
                        </p:par>
                      </p:childTnLst>
                    </p:cTn>
                  </p:par>
                  <p:par>
                    <p:cTn id="12" fill="hold">
                      <p:stCondLst>
                        <p:cond delay="indefinite"/>
                      </p:stCondLst>
                      <p:childTnLst>
                        <p:par>
                          <p:cTn id="13" fill="hold">
                            <p:stCondLst>
                              <p:cond delay="0"/>
                            </p:stCondLst>
                            <p:childTnLst>
                              <p:par>
                                <p:cTn id="14" presetID="12" presetClass="entr" presetSubtype="4" fill="hold" grpId="0" nodeType="click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slide(fromBottom)">
                                      <p:cBhvr>
                                        <p:cTn id="16" dur="500"/>
                                        <p:tgtEl>
                                          <p:spTgt spid="20"/>
                                        </p:tgtEl>
                                      </p:cBhvr>
                                    </p:animEffect>
                                  </p:childTnLst>
                                </p:cTn>
                              </p:par>
                            </p:childTnLst>
                          </p:cTn>
                        </p:par>
                        <p:par>
                          <p:cTn id="17" fill="hold">
                            <p:stCondLst>
                              <p:cond delay="500"/>
                            </p:stCondLst>
                            <p:childTnLst>
                              <p:par>
                                <p:cTn id="18" presetID="42" presetClass="entr" presetSubtype="0" fill="hold" nodeType="after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500"/>
                                        <p:tgtEl>
                                          <p:spTgt spid="11"/>
                                        </p:tgtEl>
                                      </p:cBhvr>
                                    </p:animEffect>
                                    <p:anim calcmode="lin" valueType="num">
                                      <p:cBhvr>
                                        <p:cTn id="21" dur="500" fill="hold"/>
                                        <p:tgtEl>
                                          <p:spTgt spid="11"/>
                                        </p:tgtEl>
                                        <p:attrNameLst>
                                          <p:attrName>ppt_x</p:attrName>
                                        </p:attrNameLst>
                                      </p:cBhvr>
                                      <p:tavLst>
                                        <p:tav tm="0">
                                          <p:val>
                                            <p:strVal val="#ppt_x"/>
                                          </p:val>
                                        </p:tav>
                                        <p:tav tm="100000">
                                          <p:val>
                                            <p:strVal val="#ppt_x"/>
                                          </p:val>
                                        </p:tav>
                                      </p:tavLst>
                                    </p:anim>
                                    <p:anim calcmode="lin" valueType="num">
                                      <p:cBhvr>
                                        <p:cTn id="22" dur="500" fill="hold"/>
                                        <p:tgtEl>
                                          <p:spTgt spid="11"/>
                                        </p:tgtEl>
                                        <p:attrNameLst>
                                          <p:attrName>ppt_y</p:attrName>
                                        </p:attrNameLst>
                                      </p:cBhvr>
                                      <p:tavLst>
                                        <p:tav tm="0">
                                          <p:val>
                                            <p:strVal val="#ppt_y+.1"/>
                                          </p:val>
                                        </p:tav>
                                        <p:tav tm="100000">
                                          <p:val>
                                            <p:strVal val="#ppt_y"/>
                                          </p:val>
                                        </p:tav>
                                      </p:tavLst>
                                    </p:anim>
                                  </p:childTnLst>
                                </p:cTn>
                              </p:par>
                            </p:childTnLst>
                          </p:cTn>
                        </p:par>
                        <p:par>
                          <p:cTn id="23" fill="hold">
                            <p:stCondLst>
                              <p:cond delay="1000"/>
                            </p:stCondLst>
                            <p:childTnLst>
                              <p:par>
                                <p:cTn id="24" presetID="12" presetClass="entr" presetSubtype="4" fill="hold" grpId="0" nodeType="after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slide(fromBottom)">
                                      <p:cBhvr>
                                        <p:cTn id="26" dur="500"/>
                                        <p:tgtEl>
                                          <p:spTgt spid="21"/>
                                        </p:tgtEl>
                                      </p:cBhvr>
                                    </p:animEffect>
                                  </p:childTnLst>
                                </p:cTn>
                              </p:par>
                            </p:childTnLst>
                          </p:cTn>
                        </p:par>
                        <p:par>
                          <p:cTn id="27" fill="hold">
                            <p:stCondLst>
                              <p:cond delay="1500"/>
                            </p:stCondLst>
                            <p:childTnLst>
                              <p:par>
                                <p:cTn id="28" presetID="42" presetClass="entr" presetSubtype="0" fill="hold" nodeType="after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fade">
                                      <p:cBhvr>
                                        <p:cTn id="30" dur="500"/>
                                        <p:tgtEl>
                                          <p:spTgt spid="14"/>
                                        </p:tgtEl>
                                      </p:cBhvr>
                                    </p:animEffect>
                                    <p:anim calcmode="lin" valueType="num">
                                      <p:cBhvr>
                                        <p:cTn id="31" dur="500" fill="hold"/>
                                        <p:tgtEl>
                                          <p:spTgt spid="14"/>
                                        </p:tgtEl>
                                        <p:attrNameLst>
                                          <p:attrName>ppt_x</p:attrName>
                                        </p:attrNameLst>
                                      </p:cBhvr>
                                      <p:tavLst>
                                        <p:tav tm="0">
                                          <p:val>
                                            <p:strVal val="#ppt_x"/>
                                          </p:val>
                                        </p:tav>
                                        <p:tav tm="100000">
                                          <p:val>
                                            <p:strVal val="#ppt_x"/>
                                          </p:val>
                                        </p:tav>
                                      </p:tavLst>
                                    </p:anim>
                                    <p:anim calcmode="lin" valueType="num">
                                      <p:cBhvr>
                                        <p:cTn id="32" dur="500" fill="hold"/>
                                        <p:tgtEl>
                                          <p:spTgt spid="14"/>
                                        </p:tgtEl>
                                        <p:attrNameLst>
                                          <p:attrName>ppt_y</p:attrName>
                                        </p:attrNameLst>
                                      </p:cBhvr>
                                      <p:tavLst>
                                        <p:tav tm="0">
                                          <p:val>
                                            <p:strVal val="#ppt_y+.1"/>
                                          </p:val>
                                        </p:tav>
                                        <p:tav tm="100000">
                                          <p:val>
                                            <p:strVal val="#ppt_y"/>
                                          </p:val>
                                        </p:tav>
                                      </p:tavLst>
                                    </p:anim>
                                  </p:childTnLst>
                                </p:cTn>
                              </p:par>
                            </p:childTnLst>
                          </p:cTn>
                        </p:par>
                        <p:par>
                          <p:cTn id="33" fill="hold">
                            <p:stCondLst>
                              <p:cond delay="2000"/>
                            </p:stCondLst>
                            <p:childTnLst>
                              <p:par>
                                <p:cTn id="34" presetID="12" presetClass="entr" presetSubtype="4" fill="hold" grpId="0" nodeType="afterEffect">
                                  <p:stCondLst>
                                    <p:cond delay="0"/>
                                  </p:stCondLst>
                                  <p:childTnLst>
                                    <p:set>
                                      <p:cBhvr>
                                        <p:cTn id="35" dur="1" fill="hold">
                                          <p:stCondLst>
                                            <p:cond delay="0"/>
                                          </p:stCondLst>
                                        </p:cTn>
                                        <p:tgtEl>
                                          <p:spTgt spid="22"/>
                                        </p:tgtEl>
                                        <p:attrNameLst>
                                          <p:attrName>style.visibility</p:attrName>
                                        </p:attrNameLst>
                                      </p:cBhvr>
                                      <p:to>
                                        <p:strVal val="visible"/>
                                      </p:to>
                                    </p:set>
                                    <p:animEffect transition="in" filter="slide(fromBottom)">
                                      <p:cBhvr>
                                        <p:cTn id="36" dur="500"/>
                                        <p:tgtEl>
                                          <p:spTgt spid="22"/>
                                        </p:tgtEl>
                                      </p:cBhvr>
                                    </p:animEffect>
                                  </p:childTnLst>
                                </p:cTn>
                              </p:par>
                            </p:childTnLst>
                          </p:cTn>
                        </p:par>
                        <p:par>
                          <p:cTn id="37" fill="hold">
                            <p:stCondLst>
                              <p:cond delay="2500"/>
                            </p:stCondLst>
                            <p:childTnLst>
                              <p:par>
                                <p:cTn id="38" presetID="42" presetClass="entr" presetSubtype="0" fill="hold" nodeType="after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fade">
                                      <p:cBhvr>
                                        <p:cTn id="40" dur="500"/>
                                        <p:tgtEl>
                                          <p:spTgt spid="17"/>
                                        </p:tgtEl>
                                      </p:cBhvr>
                                    </p:animEffect>
                                    <p:anim calcmode="lin" valueType="num">
                                      <p:cBhvr>
                                        <p:cTn id="41" dur="500" fill="hold"/>
                                        <p:tgtEl>
                                          <p:spTgt spid="17"/>
                                        </p:tgtEl>
                                        <p:attrNameLst>
                                          <p:attrName>ppt_x</p:attrName>
                                        </p:attrNameLst>
                                      </p:cBhvr>
                                      <p:tavLst>
                                        <p:tav tm="0">
                                          <p:val>
                                            <p:strVal val="#ppt_x"/>
                                          </p:val>
                                        </p:tav>
                                        <p:tav tm="100000">
                                          <p:val>
                                            <p:strVal val="#ppt_x"/>
                                          </p:val>
                                        </p:tav>
                                      </p:tavLst>
                                    </p:anim>
                                    <p:anim calcmode="lin" valueType="num">
                                      <p:cBhvr>
                                        <p:cTn id="42" dur="5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2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半闭框 1"/>
          <p:cNvSpPr/>
          <p:nvPr/>
        </p:nvSpPr>
        <p:spPr>
          <a:xfrm rot="16200000" flipH="1">
            <a:off x="1694958" y="1058328"/>
            <a:ext cx="1145176" cy="1362676"/>
          </a:xfrm>
          <a:prstGeom prst="halfFrame">
            <a:avLst>
              <a:gd name="adj1" fmla="val 13836"/>
              <a:gd name="adj2" fmla="val 15207"/>
            </a:avLst>
          </a:prstGeom>
          <a:solidFill>
            <a:srgbClr val="01988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cs typeface="+mn-ea"/>
              <a:sym typeface="+mn-lt"/>
            </a:endParaRPr>
          </a:p>
        </p:txBody>
      </p:sp>
      <p:sp>
        <p:nvSpPr>
          <p:cNvPr id="3" name="半闭框 2"/>
          <p:cNvSpPr/>
          <p:nvPr/>
        </p:nvSpPr>
        <p:spPr>
          <a:xfrm rot="16200000" flipV="1">
            <a:off x="9303363" y="1058328"/>
            <a:ext cx="1145175" cy="1362674"/>
          </a:xfrm>
          <a:prstGeom prst="halfFrame">
            <a:avLst>
              <a:gd name="adj1" fmla="val 13836"/>
              <a:gd name="adj2" fmla="val 15207"/>
            </a:avLst>
          </a:prstGeom>
          <a:solidFill>
            <a:srgbClr val="01988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cs typeface="+mn-ea"/>
              <a:sym typeface="+mn-lt"/>
            </a:endParaRPr>
          </a:p>
        </p:txBody>
      </p:sp>
      <p:grpSp>
        <p:nvGrpSpPr>
          <p:cNvPr id="6" name="组合 67"/>
          <p:cNvGrpSpPr/>
          <p:nvPr/>
        </p:nvGrpSpPr>
        <p:grpSpPr>
          <a:xfrm rot="10800000">
            <a:off x="-1" y="292086"/>
            <a:ext cx="2121463" cy="651931"/>
            <a:chOff x="6876257" y="419100"/>
            <a:chExt cx="1591097" cy="488948"/>
          </a:xfrm>
          <a:solidFill>
            <a:srgbClr val="01988F"/>
          </a:solidFill>
        </p:grpSpPr>
        <p:sp>
          <p:nvSpPr>
            <p:cNvPr id="7" name="矩形 9"/>
            <p:cNvSpPr/>
            <p:nvPr/>
          </p:nvSpPr>
          <p:spPr>
            <a:xfrm>
              <a:off x="6876257" y="419100"/>
              <a:ext cx="1591097" cy="488948"/>
            </a:xfrm>
            <a:custGeom>
              <a:avLst/>
              <a:gdLst/>
              <a:ahLst/>
              <a:cxnLst/>
              <a:rect l="l" t="t" r="r" b="b"/>
              <a:pathLst>
                <a:path w="144016" h="869444">
                  <a:moveTo>
                    <a:pt x="0" y="0"/>
                  </a:moveTo>
                  <a:lnTo>
                    <a:pt x="144016" y="0"/>
                  </a:lnTo>
                  <a:lnTo>
                    <a:pt x="144016" y="869444"/>
                  </a:lnTo>
                  <a:lnTo>
                    <a:pt x="0" y="869444"/>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rot="10800000">
              <a:off x="6890961" y="489721"/>
              <a:ext cx="1576393" cy="346249"/>
            </a:xfrm>
            <a:prstGeom prst="rect">
              <a:avLst/>
            </a:prstGeom>
            <a:grpFill/>
          </p:spPr>
          <p:txBody>
            <a:bodyPr wrap="none">
              <a:spAutoFit/>
            </a:bodyPr>
            <a:lstStyle/>
            <a:p>
              <a:r>
                <a:rPr lang="en-US" altLang="zh-CN" sz="2400" b="1" dirty="0">
                  <a:solidFill>
                    <a:schemeClr val="bg1"/>
                  </a:solidFill>
                  <a:latin typeface="方正字迹-典雅楷体简体" pitchFamily="2" charset="-122"/>
                  <a:ea typeface="方正字迹-典雅楷体简体" pitchFamily="2" charset="-122"/>
                </a:rPr>
                <a:t>01</a:t>
              </a:r>
              <a:r>
                <a:rPr lang="zh-CN" altLang="en-US" sz="2400" b="1" dirty="0">
                  <a:solidFill>
                    <a:schemeClr val="bg1"/>
                  </a:solidFill>
                  <a:latin typeface="方正字迹-典雅楷体简体" pitchFamily="2" charset="-122"/>
                  <a:ea typeface="方正字迹-典雅楷体简体" pitchFamily="2" charset="-122"/>
                </a:rPr>
                <a:t>相关性分析</a:t>
              </a:r>
              <a:endParaRPr lang="zh-CN" altLang="en-US" sz="2400" b="1" dirty="0">
                <a:solidFill>
                  <a:schemeClr val="bg1"/>
                </a:solidFill>
                <a:latin typeface="方正字迹-典雅楷体简体" pitchFamily="2" charset="-122"/>
                <a:ea typeface="方正字迹-典雅楷体简体" pitchFamily="2" charset="-122"/>
              </a:endParaRPr>
            </a:p>
          </p:txBody>
        </p:sp>
      </p:grpSp>
      <p:sp>
        <p:nvSpPr>
          <p:cNvPr id="30" name="The vero eos et accusam eton justo fosduo dolores iso etoma jam rebum. Steot clita kuasd gubergren, nosotra sea takimata sanctus est loda orem ipsusit druamet. Lorem eso ipsum dolor sit amet, derasm consetetur sadipscing elitromas. Sedma diam dnie nonumy eirmod tempor invidunt utony the labore etodre dolore magna aliquyam desando frond iron lares in this greadon."/>
          <p:cNvSpPr txBox="1"/>
          <p:nvPr/>
        </p:nvSpPr>
        <p:spPr>
          <a:xfrm>
            <a:off x="1782558" y="1261240"/>
            <a:ext cx="8823234" cy="1121141"/>
          </a:xfrm>
          <a:prstGeom prst="rect">
            <a:avLst/>
          </a:prstGeom>
          <a:ln w="12700">
            <a:miter lim="400000"/>
          </a:ln>
        </p:spPr>
        <p:txBody>
          <a:bodyPr wrap="square" lIns="25400" tIns="25400" rIns="25400" bIns="25400">
            <a:spAutoFit/>
          </a:bodyPr>
          <a:lstStyle>
            <a:lvl1pPr>
              <a:defRPr sz="3000"/>
            </a:lvl1pPr>
          </a:lstStyle>
          <a:p>
            <a:pPr defTabSz="412750" hangingPunct="0">
              <a:lnSpc>
                <a:spcPct val="120000"/>
              </a:lnSpc>
            </a:pPr>
            <a:r>
              <a:rPr lang="zh-CN" altLang="zh-CN" dirty="0"/>
              <a:t>对数据进行相关性分析，以指导进一步的探索方向。结果如下表：</a:t>
            </a:r>
            <a:endParaRPr lang="zh-CN" altLang="en-US" sz="2000" kern="0" dirty="0">
              <a:solidFill>
                <a:srgbClr val="0B0C11"/>
              </a:solidFill>
              <a:latin typeface="方正字迹-典雅楷体简体" pitchFamily="2" charset="-122"/>
              <a:ea typeface="方正字迹-典雅楷体简体" pitchFamily="2" charset="-122"/>
              <a:sym typeface="Century Gothic" panose="020B0502020202020204" pitchFamily="34" charset="0"/>
            </a:endParaRPr>
          </a:p>
        </p:txBody>
      </p:sp>
      <p:sp>
        <p:nvSpPr>
          <p:cNvPr id="11" name="矩形 10"/>
          <p:cNvSpPr/>
          <p:nvPr/>
        </p:nvSpPr>
        <p:spPr>
          <a:xfrm>
            <a:off x="9194613" y="6187441"/>
            <a:ext cx="2997387" cy="670559"/>
          </a:xfrm>
          <a:prstGeom prst="rect">
            <a:avLst/>
          </a:prstGeom>
          <a:solidFill>
            <a:srgbClr val="0198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descr="标志与中英文校名组合规范_左右（反白，在深色背景下使用）.png"/>
          <p:cNvPicPr>
            <a:picLocks noChangeAspect="1"/>
          </p:cNvPicPr>
          <p:nvPr/>
        </p:nvPicPr>
        <p:blipFill>
          <a:blip r:embed="rId1" cstate="print"/>
          <a:stretch>
            <a:fillRect/>
          </a:stretch>
        </p:blipFill>
        <p:spPr>
          <a:xfrm>
            <a:off x="9723120" y="6253026"/>
            <a:ext cx="2147657" cy="604974"/>
          </a:xfrm>
          <a:prstGeom prst="rect">
            <a:avLst/>
          </a:prstGeom>
        </p:spPr>
      </p:pic>
      <p:pic>
        <p:nvPicPr>
          <p:cNvPr id="5" name="图片 4"/>
          <p:cNvPicPr>
            <a:picLocks noChangeAspect="1"/>
          </p:cNvPicPr>
          <p:nvPr/>
        </p:nvPicPr>
        <p:blipFill>
          <a:blip r:embed="rId2"/>
          <a:stretch>
            <a:fillRect/>
          </a:stretch>
        </p:blipFill>
        <p:spPr>
          <a:xfrm>
            <a:off x="-1" y="2596102"/>
            <a:ext cx="12192000" cy="3591339"/>
          </a:xfrm>
          <a:prstGeom prst="rect">
            <a:avLst/>
          </a:prstGeom>
        </p:spPr>
      </p:pic>
    </p:spTree>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500" fill="hold"/>
                                        <p:tgtEl>
                                          <p:spTgt spid="3"/>
                                        </p:tgtEl>
                                        <p:attrNameLst>
                                          <p:attrName>ppt_w</p:attrName>
                                        </p:attrNameLst>
                                      </p:cBhvr>
                                      <p:tavLst>
                                        <p:tav tm="0">
                                          <p:val>
                                            <p:fltVal val="0"/>
                                          </p:val>
                                        </p:tav>
                                        <p:tav tm="100000">
                                          <p:val>
                                            <p:strVal val="#ppt_w"/>
                                          </p:val>
                                        </p:tav>
                                      </p:tavLst>
                                    </p:anim>
                                    <p:anim calcmode="lin" valueType="num">
                                      <p:cBhvr>
                                        <p:cTn id="13" dur="500" fill="hold"/>
                                        <p:tgtEl>
                                          <p:spTgt spid="3"/>
                                        </p:tgtEl>
                                        <p:attrNameLst>
                                          <p:attrName>ppt_h</p:attrName>
                                        </p:attrNameLst>
                                      </p:cBhvr>
                                      <p:tavLst>
                                        <p:tav tm="0">
                                          <p:val>
                                            <p:fltVal val="0"/>
                                          </p:val>
                                        </p:tav>
                                        <p:tav tm="100000">
                                          <p:val>
                                            <p:strVal val="#ppt_h"/>
                                          </p:val>
                                        </p:tav>
                                      </p:tavLst>
                                    </p:anim>
                                    <p:animEffect transition="in" filter="fade">
                                      <p:cBhvr>
                                        <p:cTn id="14" dur="500"/>
                                        <p:tgtEl>
                                          <p:spTgt spid="3"/>
                                        </p:tgtEl>
                                      </p:cBhvr>
                                    </p:animEffect>
                                  </p:childTnLst>
                                </p:cTn>
                              </p:par>
                            </p:childTnLst>
                          </p:cTn>
                        </p:par>
                        <p:par>
                          <p:cTn id="15" fill="hold">
                            <p:stCondLst>
                              <p:cond delay="500"/>
                            </p:stCondLst>
                            <p:childTnLst>
                              <p:par>
                                <p:cTn id="16" presetID="12" presetClass="entr" presetSubtype="4" fill="hold" grpId="0" nodeType="afterEffect">
                                  <p:stCondLst>
                                    <p:cond delay="0"/>
                                  </p:stCondLst>
                                  <p:childTnLst>
                                    <p:set>
                                      <p:cBhvr>
                                        <p:cTn id="17" dur="1" fill="hold">
                                          <p:stCondLst>
                                            <p:cond delay="0"/>
                                          </p:stCondLst>
                                        </p:cTn>
                                        <p:tgtEl>
                                          <p:spTgt spid="30"/>
                                        </p:tgtEl>
                                        <p:attrNameLst>
                                          <p:attrName>style.visibility</p:attrName>
                                        </p:attrNameLst>
                                      </p:cBhvr>
                                      <p:to>
                                        <p:strVal val="visible"/>
                                      </p:to>
                                    </p:set>
                                    <p:animEffect transition="in" filter="slide(fromBottom)">
                                      <p:cBhvr>
                                        <p:cTn id="18"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3" grpId="0" bldLvl="0" animBg="1"/>
      <p:bldP spid="30"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10347" y="1"/>
            <a:ext cx="12202347" cy="1103585"/>
          </a:xfrm>
          <a:prstGeom prst="rect">
            <a:avLst/>
          </a:prstGeom>
          <a:solidFill>
            <a:srgbClr val="0198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iṡļîḓè"/>
          <p:cNvSpPr txBox="1"/>
          <p:nvPr/>
        </p:nvSpPr>
        <p:spPr>
          <a:xfrm>
            <a:off x="-10347" y="2141051"/>
            <a:ext cx="3362584" cy="3406305"/>
          </a:xfrm>
          <a:prstGeom prst="rect">
            <a:avLst/>
          </a:prstGeom>
          <a:noFill/>
        </p:spPr>
        <p:txBody>
          <a:bodyPr wrap="square" lIns="89998" tIns="46799" rIns="89998" bIns="46799" rtlCol="0">
            <a:noAutofit/>
          </a:bodyPr>
          <a:lstStyle/>
          <a:p>
            <a:pPr algn="ctr">
              <a:lnSpc>
                <a:spcPct val="150000"/>
              </a:lnSpc>
            </a:pPr>
            <a:r>
              <a:rPr lang="zh-CN" altLang="en-US" dirty="0">
                <a:solidFill>
                  <a:srgbClr val="01988F"/>
                </a:solidFill>
                <a:latin typeface="方正字迹-典雅楷体简体" pitchFamily="2" charset="-122"/>
                <a:ea typeface="方正字迹-典雅楷体简体" pitchFamily="2" charset="-122"/>
              </a:rPr>
              <a:t>在图中可以观察得到：</a:t>
            </a:r>
            <a:endParaRPr lang="en-US" altLang="zh-CN" dirty="0">
              <a:solidFill>
                <a:srgbClr val="01988F"/>
              </a:solidFill>
              <a:latin typeface="方正字迹-典雅楷体简体" pitchFamily="2" charset="-122"/>
              <a:ea typeface="方正字迹-典雅楷体简体" pitchFamily="2" charset="-122"/>
            </a:endParaRPr>
          </a:p>
          <a:p>
            <a:pPr algn="ctr">
              <a:lnSpc>
                <a:spcPct val="150000"/>
              </a:lnSpc>
            </a:pPr>
            <a:r>
              <a:rPr lang="en-US" altLang="zh-CN" dirty="0">
                <a:solidFill>
                  <a:srgbClr val="01988F"/>
                </a:solidFill>
                <a:latin typeface="方正字迹-典雅楷体简体" pitchFamily="2" charset="-122"/>
                <a:ea typeface="方正字迹-典雅楷体简体" pitchFamily="2" charset="-122"/>
              </a:rPr>
              <a:t>PERIOD</a:t>
            </a:r>
            <a:r>
              <a:rPr lang="zh-CN" altLang="en-US" dirty="0">
                <a:solidFill>
                  <a:srgbClr val="01988F"/>
                </a:solidFill>
                <a:latin typeface="方正字迹-典雅楷体简体" pitchFamily="2" charset="-122"/>
                <a:ea typeface="方正字迹-典雅楷体简体" pitchFamily="2" charset="-122"/>
              </a:rPr>
              <a:t>与</a:t>
            </a:r>
            <a:r>
              <a:rPr lang="en-US" altLang="zh-CN" dirty="0">
                <a:solidFill>
                  <a:srgbClr val="01988F"/>
                </a:solidFill>
                <a:latin typeface="方正字迹-典雅楷体简体" pitchFamily="2" charset="-122"/>
                <a:ea typeface="方正字迹-典雅楷体简体" pitchFamily="2" charset="-122"/>
              </a:rPr>
              <a:t>SHOT_NUMBER</a:t>
            </a:r>
            <a:r>
              <a:rPr lang="zh-CN" altLang="en-US" dirty="0">
                <a:solidFill>
                  <a:srgbClr val="01988F"/>
                </a:solidFill>
                <a:latin typeface="方正字迹-典雅楷体简体" pitchFamily="2" charset="-122"/>
                <a:ea typeface="方正字迹-典雅楷体简体" pitchFamily="2" charset="-122"/>
              </a:rPr>
              <a:t>，</a:t>
            </a:r>
            <a:r>
              <a:rPr lang="en-US" altLang="zh-CN" dirty="0">
                <a:solidFill>
                  <a:srgbClr val="01988F"/>
                </a:solidFill>
                <a:latin typeface="方正字迹-典雅楷体简体" pitchFamily="2" charset="-122"/>
                <a:ea typeface="方正字迹-典雅楷体简体" pitchFamily="2" charset="-122"/>
              </a:rPr>
              <a:t>TOUCH_TIME</a:t>
            </a:r>
            <a:r>
              <a:rPr lang="zh-CN" altLang="en-US" dirty="0">
                <a:solidFill>
                  <a:srgbClr val="01988F"/>
                </a:solidFill>
                <a:latin typeface="方正字迹-典雅楷体简体" pitchFamily="2" charset="-122"/>
                <a:ea typeface="方正字迹-典雅楷体简体" pitchFamily="2" charset="-122"/>
              </a:rPr>
              <a:t>与</a:t>
            </a:r>
            <a:r>
              <a:rPr lang="en-US" altLang="zh-CN" dirty="0">
                <a:solidFill>
                  <a:srgbClr val="01988F"/>
                </a:solidFill>
                <a:latin typeface="方正字迹-典雅楷体简体" pitchFamily="2" charset="-122"/>
                <a:ea typeface="方正字迹-典雅楷体简体" pitchFamily="2" charset="-122"/>
              </a:rPr>
              <a:t>DRIBBLES</a:t>
            </a:r>
            <a:r>
              <a:rPr lang="zh-CN" altLang="en-US" dirty="0">
                <a:solidFill>
                  <a:srgbClr val="01988F"/>
                </a:solidFill>
                <a:latin typeface="方正字迹-典雅楷体简体" pitchFamily="2" charset="-122"/>
                <a:ea typeface="方正字迹-典雅楷体简体" pitchFamily="2" charset="-122"/>
              </a:rPr>
              <a:t>，</a:t>
            </a:r>
            <a:r>
              <a:rPr lang="en-US" altLang="zh-CN" dirty="0">
                <a:solidFill>
                  <a:srgbClr val="01988F"/>
                </a:solidFill>
                <a:latin typeface="方正字迹-典雅楷体简体" pitchFamily="2" charset="-122"/>
                <a:ea typeface="方正字迹-典雅楷体简体" pitchFamily="2" charset="-122"/>
              </a:rPr>
              <a:t>PTS_TYPE</a:t>
            </a:r>
            <a:r>
              <a:rPr lang="zh-CN" altLang="en-US" dirty="0">
                <a:solidFill>
                  <a:srgbClr val="01988F"/>
                </a:solidFill>
                <a:latin typeface="方正字迹-典雅楷体简体" pitchFamily="2" charset="-122"/>
                <a:ea typeface="方正字迹-典雅楷体简体" pitchFamily="2" charset="-122"/>
              </a:rPr>
              <a:t>与</a:t>
            </a:r>
            <a:r>
              <a:rPr lang="en-US" altLang="zh-CN" dirty="0">
                <a:solidFill>
                  <a:srgbClr val="01988F"/>
                </a:solidFill>
                <a:latin typeface="方正字迹-典雅楷体简体" pitchFamily="2" charset="-122"/>
                <a:ea typeface="方正字迹-典雅楷体简体" pitchFamily="2" charset="-122"/>
              </a:rPr>
              <a:t>SHOT_DIST</a:t>
            </a:r>
            <a:endParaRPr lang="en-US" altLang="zh-CN" dirty="0">
              <a:solidFill>
                <a:srgbClr val="01988F"/>
              </a:solidFill>
              <a:latin typeface="方正字迹-典雅楷体简体" pitchFamily="2" charset="-122"/>
              <a:ea typeface="方正字迹-典雅楷体简体" pitchFamily="2" charset="-122"/>
            </a:endParaRPr>
          </a:p>
          <a:p>
            <a:pPr algn="ctr">
              <a:lnSpc>
                <a:spcPct val="150000"/>
              </a:lnSpc>
            </a:pPr>
            <a:r>
              <a:rPr lang="zh-CN" altLang="en-US" dirty="0">
                <a:solidFill>
                  <a:srgbClr val="01988F"/>
                </a:solidFill>
                <a:latin typeface="方正字迹-典雅楷体简体" pitchFamily="2" charset="-122"/>
                <a:ea typeface="方正字迹-典雅楷体简体" pitchFamily="2" charset="-122"/>
              </a:rPr>
              <a:t>之间具有较强的相关性   </a:t>
            </a:r>
            <a:endParaRPr lang="en-US" altLang="zh-CN" dirty="0">
              <a:solidFill>
                <a:srgbClr val="01988F"/>
              </a:solidFill>
              <a:latin typeface="方正字迹-典雅楷体简体" pitchFamily="2" charset="-122"/>
              <a:ea typeface="方正字迹-典雅楷体简体" pitchFamily="2" charset="-122"/>
            </a:endParaRPr>
          </a:p>
          <a:p>
            <a:pPr algn="ctr">
              <a:lnSpc>
                <a:spcPct val="150000"/>
              </a:lnSpc>
            </a:pPr>
            <a:endParaRPr lang="en-US" altLang="zh-CN" dirty="0">
              <a:solidFill>
                <a:srgbClr val="01988F"/>
              </a:solidFill>
              <a:latin typeface="方正字迹-典雅楷体简体" pitchFamily="2" charset="-122"/>
              <a:ea typeface="方正字迹-典雅楷体简体" pitchFamily="2" charset="-122"/>
            </a:endParaRPr>
          </a:p>
          <a:p>
            <a:pPr algn="ctr">
              <a:lnSpc>
                <a:spcPct val="150000"/>
              </a:lnSpc>
            </a:pPr>
            <a:r>
              <a:rPr lang="en-US" altLang="zh-CN" dirty="0">
                <a:solidFill>
                  <a:srgbClr val="01988F"/>
                </a:solidFill>
                <a:latin typeface="方正字迹-典雅楷体简体" pitchFamily="2" charset="-122"/>
                <a:ea typeface="方正字迹-典雅楷体简体" pitchFamily="2" charset="-122"/>
              </a:rPr>
              <a:t>DEF_DIST</a:t>
            </a:r>
            <a:r>
              <a:rPr lang="zh-CN" altLang="en-US" dirty="0">
                <a:solidFill>
                  <a:srgbClr val="01988F"/>
                </a:solidFill>
                <a:latin typeface="方正字迹-典雅楷体简体" pitchFamily="2" charset="-122"/>
                <a:ea typeface="方正字迹-典雅楷体简体" pitchFamily="2" charset="-122"/>
              </a:rPr>
              <a:t>与</a:t>
            </a:r>
            <a:r>
              <a:rPr lang="en-US" altLang="zh-CN" dirty="0">
                <a:solidFill>
                  <a:srgbClr val="01988F"/>
                </a:solidFill>
                <a:latin typeface="方正字迹-典雅楷体简体" pitchFamily="2" charset="-122"/>
                <a:ea typeface="方正字迹-典雅楷体简体" pitchFamily="2" charset="-122"/>
              </a:rPr>
              <a:t>SHOT_DIST</a:t>
            </a:r>
            <a:r>
              <a:rPr lang="zh-CN" altLang="en-US" dirty="0">
                <a:solidFill>
                  <a:srgbClr val="01988F"/>
                </a:solidFill>
                <a:latin typeface="方正字迹-典雅楷体简体" pitchFamily="2" charset="-122"/>
                <a:ea typeface="方正字迹-典雅楷体简体" pitchFamily="2" charset="-122"/>
              </a:rPr>
              <a:t>，</a:t>
            </a:r>
            <a:r>
              <a:rPr lang="en-US" altLang="zh-CN" dirty="0">
                <a:solidFill>
                  <a:srgbClr val="01988F"/>
                </a:solidFill>
                <a:latin typeface="方正字迹-典雅楷体简体" pitchFamily="2" charset="-122"/>
                <a:ea typeface="方正字迹-典雅楷体简体" pitchFamily="2" charset="-122"/>
              </a:rPr>
              <a:t>DEF_DIST</a:t>
            </a:r>
            <a:r>
              <a:rPr lang="zh-CN" altLang="en-US" dirty="0">
                <a:solidFill>
                  <a:srgbClr val="01988F"/>
                </a:solidFill>
                <a:latin typeface="方正字迹-典雅楷体简体" pitchFamily="2" charset="-122"/>
                <a:ea typeface="方正字迹-典雅楷体简体" pitchFamily="2" charset="-122"/>
              </a:rPr>
              <a:t>与</a:t>
            </a:r>
            <a:r>
              <a:rPr lang="en-US" altLang="zh-CN" dirty="0">
                <a:solidFill>
                  <a:srgbClr val="01988F"/>
                </a:solidFill>
                <a:latin typeface="方正字迹-典雅楷体简体" pitchFamily="2" charset="-122"/>
                <a:ea typeface="方正字迹-典雅楷体简体" pitchFamily="2" charset="-122"/>
              </a:rPr>
              <a:t>PTS_TYPE</a:t>
            </a:r>
            <a:endParaRPr lang="en-US" altLang="zh-CN" dirty="0">
              <a:solidFill>
                <a:srgbClr val="01988F"/>
              </a:solidFill>
              <a:latin typeface="方正字迹-典雅楷体简体" pitchFamily="2" charset="-122"/>
              <a:ea typeface="方正字迹-典雅楷体简体" pitchFamily="2" charset="-122"/>
            </a:endParaRPr>
          </a:p>
          <a:p>
            <a:pPr algn="ctr">
              <a:lnSpc>
                <a:spcPct val="150000"/>
              </a:lnSpc>
            </a:pPr>
            <a:r>
              <a:rPr lang="zh-CN" altLang="en-US" dirty="0">
                <a:solidFill>
                  <a:srgbClr val="01988F"/>
                </a:solidFill>
                <a:latin typeface="方正字迹-典雅楷体简体" pitchFamily="2" charset="-122"/>
                <a:ea typeface="方正字迹-典雅楷体简体" pitchFamily="2" charset="-122"/>
              </a:rPr>
              <a:t>之间具有不太显著的相关性，这启发我们再进一步的研究中重点关注</a:t>
            </a:r>
            <a:endParaRPr lang="en-US" altLang="zh-CN" sz="1500" dirty="0">
              <a:solidFill>
                <a:srgbClr val="01988F"/>
              </a:solidFill>
            </a:endParaRPr>
          </a:p>
        </p:txBody>
      </p:sp>
      <p:cxnSp>
        <p:nvCxnSpPr>
          <p:cNvPr id="37" name="直接连接符 36"/>
          <p:cNvCxnSpPr/>
          <p:nvPr/>
        </p:nvCxnSpPr>
        <p:spPr>
          <a:xfrm>
            <a:off x="670719" y="2141052"/>
            <a:ext cx="10850565" cy="0"/>
          </a:xfrm>
          <a:prstGeom prst="line">
            <a:avLst/>
          </a:prstGeom>
          <a:ln w="9525" cap="rnd">
            <a:solidFill>
              <a:schemeClr val="tx1">
                <a:lumMod val="50000"/>
                <a:lumOff val="50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48" name="íṡlîde"/>
          <p:cNvSpPr txBox="1"/>
          <p:nvPr/>
        </p:nvSpPr>
        <p:spPr>
          <a:xfrm>
            <a:off x="8833424" y="2128295"/>
            <a:ext cx="2805820" cy="1439712"/>
          </a:xfrm>
          <a:prstGeom prst="rect">
            <a:avLst/>
          </a:prstGeom>
          <a:noFill/>
        </p:spPr>
        <p:txBody>
          <a:bodyPr wrap="square" lIns="89998" tIns="46799" rIns="89998" bIns="46799" rtlCol="0">
            <a:noAutofit/>
          </a:bodyPr>
          <a:lstStyle/>
          <a:p>
            <a:pPr algn="ctr">
              <a:lnSpc>
                <a:spcPct val="150000"/>
              </a:lnSpc>
            </a:pPr>
            <a:r>
              <a:rPr lang="zh-CN" altLang="en-US" dirty="0">
                <a:solidFill>
                  <a:srgbClr val="01988F"/>
                </a:solidFill>
                <a:latin typeface="方正字迹-典雅楷体简体" pitchFamily="2" charset="-122"/>
                <a:ea typeface="方正字迹-典雅楷体简体" pitchFamily="2" charset="-122"/>
              </a:rPr>
              <a:t>此外，其他变量之间相关性不显著并不说明它们没有有价值的关系，而是这些关系可能比较复杂，不能只用相关性简单描述，这也是进一步研究的重要原因。</a:t>
            </a:r>
            <a:endParaRPr lang="en-US" altLang="zh-CN" dirty="0">
              <a:solidFill>
                <a:schemeClr val="bg1"/>
              </a:solidFill>
            </a:endParaRPr>
          </a:p>
        </p:txBody>
      </p:sp>
      <p:sp>
        <p:nvSpPr>
          <p:cNvPr id="50" name="í$1îḓe"/>
          <p:cNvSpPr txBox="1"/>
          <p:nvPr/>
        </p:nvSpPr>
        <p:spPr>
          <a:xfrm>
            <a:off x="3035970" y="1176141"/>
            <a:ext cx="6109711" cy="767002"/>
          </a:xfrm>
          <a:prstGeom prst="rect">
            <a:avLst/>
          </a:prstGeom>
          <a:noFill/>
        </p:spPr>
        <p:txBody>
          <a:bodyPr wrap="square" lIns="89998" tIns="46799" rIns="89998" bIns="46799" rtlCol="0">
            <a:noAutofit/>
          </a:bodyPr>
          <a:lstStyle/>
          <a:p>
            <a:pPr algn="ctr">
              <a:lnSpc>
                <a:spcPct val="120000"/>
              </a:lnSpc>
            </a:pPr>
            <a:r>
              <a:rPr lang="zh-CN" altLang="en-US" sz="2400" dirty="0">
                <a:latin typeface="方正字迹-典雅楷体简体" pitchFamily="2" charset="-122"/>
                <a:ea typeface="方正字迹-典雅楷体简体" pitchFamily="2" charset="-122"/>
              </a:rPr>
              <a:t>为了更直观地观察各变量之间的相关性关系，做出相关性热力图如下：</a:t>
            </a:r>
            <a:endParaRPr lang="en-US" altLang="zh-CN" sz="2400" dirty="0">
              <a:latin typeface="方正字迹-典雅楷体简体" pitchFamily="2" charset="-122"/>
              <a:ea typeface="方正字迹-典雅楷体简体" pitchFamily="2" charset="-122"/>
            </a:endParaRPr>
          </a:p>
        </p:txBody>
      </p:sp>
      <p:grpSp>
        <p:nvGrpSpPr>
          <p:cNvPr id="19" name="组合 67"/>
          <p:cNvGrpSpPr/>
          <p:nvPr/>
        </p:nvGrpSpPr>
        <p:grpSpPr>
          <a:xfrm rot="10800000">
            <a:off x="-1" y="220718"/>
            <a:ext cx="2121463" cy="651931"/>
            <a:chOff x="6876257" y="419100"/>
            <a:chExt cx="1591097" cy="488948"/>
          </a:xfrm>
          <a:solidFill>
            <a:schemeClr val="bg1"/>
          </a:solidFill>
        </p:grpSpPr>
        <p:sp>
          <p:nvSpPr>
            <p:cNvPr id="20" name="矩形 9"/>
            <p:cNvSpPr/>
            <p:nvPr/>
          </p:nvSpPr>
          <p:spPr>
            <a:xfrm>
              <a:off x="6876257" y="419100"/>
              <a:ext cx="1591097" cy="488948"/>
            </a:xfrm>
            <a:custGeom>
              <a:avLst/>
              <a:gdLst/>
              <a:ahLst/>
              <a:cxnLst/>
              <a:rect l="l" t="t" r="r" b="b"/>
              <a:pathLst>
                <a:path w="144016" h="869444">
                  <a:moveTo>
                    <a:pt x="0" y="0"/>
                  </a:moveTo>
                  <a:lnTo>
                    <a:pt x="144016" y="0"/>
                  </a:lnTo>
                  <a:lnTo>
                    <a:pt x="144016" y="869444"/>
                  </a:lnTo>
                  <a:lnTo>
                    <a:pt x="0" y="869444"/>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rot="10800000">
              <a:off x="6890961" y="489721"/>
              <a:ext cx="1576393" cy="346249"/>
            </a:xfrm>
            <a:prstGeom prst="rect">
              <a:avLst/>
            </a:prstGeom>
            <a:grpFill/>
          </p:spPr>
          <p:txBody>
            <a:bodyPr wrap="none">
              <a:spAutoFit/>
            </a:bodyPr>
            <a:lstStyle/>
            <a:p>
              <a:r>
                <a:rPr lang="en-US" altLang="zh-CN" sz="2400" b="1" dirty="0">
                  <a:solidFill>
                    <a:srgbClr val="01988F"/>
                  </a:solidFill>
                  <a:latin typeface="方正字迹-典雅楷体简体" pitchFamily="2" charset="-122"/>
                  <a:ea typeface="方正字迹-典雅楷体简体" pitchFamily="2" charset="-122"/>
                </a:rPr>
                <a:t>01</a:t>
              </a:r>
              <a:r>
                <a:rPr lang="zh-CN" altLang="en-US" sz="2400" b="1" dirty="0">
                  <a:solidFill>
                    <a:srgbClr val="01988F"/>
                  </a:solidFill>
                  <a:latin typeface="方正字迹-典雅楷体简体" pitchFamily="2" charset="-122"/>
                  <a:ea typeface="方正字迹-典雅楷体简体" pitchFamily="2" charset="-122"/>
                </a:rPr>
                <a:t>相关性分析</a:t>
              </a:r>
              <a:endParaRPr lang="zh-CN" altLang="en-US" sz="2400" b="1" dirty="0">
                <a:solidFill>
                  <a:srgbClr val="01988F"/>
                </a:solidFill>
                <a:latin typeface="方正字迹-典雅楷体简体" pitchFamily="2" charset="-122"/>
                <a:ea typeface="方正字迹-典雅楷体简体" pitchFamily="2" charset="-122"/>
              </a:endParaRPr>
            </a:p>
          </p:txBody>
        </p:sp>
      </p:grpSp>
      <p:pic>
        <p:nvPicPr>
          <p:cNvPr id="22" name="图片 21" descr="标志与中英文校名组合规范_左右（反白，在深色背景下使用）.png"/>
          <p:cNvPicPr>
            <a:picLocks noChangeAspect="1"/>
          </p:cNvPicPr>
          <p:nvPr/>
        </p:nvPicPr>
        <p:blipFill>
          <a:blip r:embed="rId1" cstate="print"/>
          <a:stretch>
            <a:fillRect/>
          </a:stretch>
        </p:blipFill>
        <p:spPr>
          <a:xfrm>
            <a:off x="9239620" y="220718"/>
            <a:ext cx="2399624" cy="675950"/>
          </a:xfrm>
          <a:prstGeom prst="rect">
            <a:avLst/>
          </a:prstGeom>
        </p:spPr>
      </p:pic>
      <p:pic>
        <p:nvPicPr>
          <p:cNvPr id="2" name="图片 1"/>
          <p:cNvPicPr>
            <a:picLocks noChangeAspect="1"/>
          </p:cNvPicPr>
          <p:nvPr/>
        </p:nvPicPr>
        <p:blipFill rotWithShape="1">
          <a:blip r:embed="rId2"/>
          <a:srcRect l="11333" b="14502"/>
          <a:stretch>
            <a:fillRect/>
          </a:stretch>
        </p:blipFill>
        <p:spPr>
          <a:xfrm>
            <a:off x="3368002" y="2171002"/>
            <a:ext cx="5465422" cy="4220964"/>
          </a:xfrm>
          <a:prstGeom prst="rect">
            <a:avLst/>
          </a:prstGeom>
        </p:spPr>
      </p:pic>
    </p:spTree>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0" presetClass="entr" presetSubtype="0" decel="100000" fill="hold" grpId="0" nodeType="clickEffect">
                                  <p:stCondLst>
                                    <p:cond delay="0"/>
                                  </p:stCondLst>
                                  <p:childTnLst>
                                    <p:set>
                                      <p:cBhvr>
                                        <p:cTn id="6" dur="1" fill="hold">
                                          <p:stCondLst>
                                            <p:cond delay="0"/>
                                          </p:stCondLst>
                                        </p:cTn>
                                        <p:tgtEl>
                                          <p:spTgt spid="50"/>
                                        </p:tgtEl>
                                        <p:attrNameLst>
                                          <p:attrName>style.visibility</p:attrName>
                                        </p:attrNameLst>
                                      </p:cBhvr>
                                      <p:to>
                                        <p:strVal val="visible"/>
                                      </p:to>
                                    </p:set>
                                    <p:anim calcmode="lin" valueType="num">
                                      <p:cBhvr>
                                        <p:cTn id="7" dur="1000" fill="hold"/>
                                        <p:tgtEl>
                                          <p:spTgt spid="50"/>
                                        </p:tgtEl>
                                        <p:attrNameLst>
                                          <p:attrName>ppt_w</p:attrName>
                                        </p:attrNameLst>
                                      </p:cBhvr>
                                      <p:tavLst>
                                        <p:tav tm="0">
                                          <p:val>
                                            <p:strVal val="#ppt_w+.3"/>
                                          </p:val>
                                        </p:tav>
                                        <p:tav tm="100000">
                                          <p:val>
                                            <p:strVal val="#ppt_w"/>
                                          </p:val>
                                        </p:tav>
                                      </p:tavLst>
                                    </p:anim>
                                    <p:anim calcmode="lin" valueType="num">
                                      <p:cBhvr>
                                        <p:cTn id="8" dur="1000" fill="hold"/>
                                        <p:tgtEl>
                                          <p:spTgt spid="50"/>
                                        </p:tgtEl>
                                        <p:attrNameLst>
                                          <p:attrName>ppt_h</p:attrName>
                                        </p:attrNameLst>
                                      </p:cBhvr>
                                      <p:tavLst>
                                        <p:tav tm="0">
                                          <p:val>
                                            <p:strVal val="#ppt_h"/>
                                          </p:val>
                                        </p:tav>
                                        <p:tav tm="100000">
                                          <p:val>
                                            <p:strVal val="#ppt_h"/>
                                          </p:val>
                                        </p:tav>
                                      </p:tavLst>
                                    </p:anim>
                                    <p:animEffect transition="in" filter="fade">
                                      <p:cBhvr>
                                        <p:cTn id="9" dur="10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1866901" y="0"/>
            <a:ext cx="842962" cy="6858001"/>
          </a:xfrm>
          <a:prstGeom prst="rect">
            <a:avLst/>
          </a:prstGeom>
          <a:solidFill>
            <a:srgbClr val="01988F"/>
          </a:solidFill>
          <a:ln>
            <a:solidFill>
              <a:srgbClr val="019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742951" y="0"/>
            <a:ext cx="842962" cy="6858001"/>
          </a:xfrm>
          <a:prstGeom prst="rect">
            <a:avLst/>
          </a:prstGeom>
          <a:solidFill>
            <a:srgbClr val="01988F"/>
          </a:solidFill>
          <a:ln>
            <a:solidFill>
              <a:srgbClr val="019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descr="16-9 翡翠绿去色.jpg"/>
          <p:cNvPicPr>
            <a:picLocks noChangeAspect="1"/>
          </p:cNvPicPr>
          <p:nvPr/>
        </p:nvPicPr>
        <p:blipFill>
          <a:blip r:embed="rId1" cstate="print"/>
          <a:stretch>
            <a:fillRect/>
          </a:stretch>
        </p:blipFill>
        <p:spPr>
          <a:xfrm>
            <a:off x="1" y="836713"/>
            <a:ext cx="9247239" cy="5201572"/>
          </a:xfrm>
          <a:prstGeom prst="rect">
            <a:avLst/>
          </a:prstGeom>
        </p:spPr>
      </p:pic>
      <p:pic>
        <p:nvPicPr>
          <p:cNvPr id="4" name="图片 3" descr="16-9翡翠绿.jpg"/>
          <p:cNvPicPr>
            <a:picLocks noChangeAspect="1"/>
          </p:cNvPicPr>
          <p:nvPr/>
        </p:nvPicPr>
        <p:blipFill>
          <a:blip r:embed="rId2" cstate="print"/>
          <a:stretch>
            <a:fillRect/>
          </a:stretch>
        </p:blipFill>
        <p:spPr>
          <a:xfrm>
            <a:off x="0" y="836713"/>
            <a:ext cx="9244013" cy="5199759"/>
          </a:xfrm>
          <a:prstGeom prst="rect">
            <a:avLst/>
          </a:prstGeom>
        </p:spPr>
      </p:pic>
      <p:sp>
        <p:nvSpPr>
          <p:cNvPr id="31" name="矩形 30"/>
          <p:cNvSpPr/>
          <p:nvPr/>
        </p:nvSpPr>
        <p:spPr>
          <a:xfrm>
            <a:off x="9244013" y="-12699"/>
            <a:ext cx="2688299" cy="6858000"/>
          </a:xfrm>
          <a:prstGeom prst="rect">
            <a:avLst/>
          </a:prstGeom>
          <a:solidFill>
            <a:srgbClr val="01988F">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dirty="0"/>
          </a:p>
        </p:txBody>
      </p:sp>
      <p:cxnSp>
        <p:nvCxnSpPr>
          <p:cNvPr id="32" name="直接连接符 31"/>
          <p:cNvCxnSpPr/>
          <p:nvPr/>
        </p:nvCxnSpPr>
        <p:spPr>
          <a:xfrm>
            <a:off x="9260032" y="3025133"/>
            <a:ext cx="2688299" cy="0"/>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33" name="文本框 9"/>
          <p:cNvSpPr txBox="1"/>
          <p:nvPr/>
        </p:nvSpPr>
        <p:spPr>
          <a:xfrm>
            <a:off x="9376715" y="3416301"/>
            <a:ext cx="2419668" cy="984885"/>
          </a:xfrm>
          <a:prstGeom prst="rect">
            <a:avLst/>
          </a:prstGeom>
          <a:noFill/>
        </p:spPr>
        <p:txBody>
          <a:bodyPr wrap="square" lIns="0" tIns="0" rIns="0" bIns="0" rtlCol="0">
            <a:spAutoFit/>
          </a:bodyPr>
          <a:lstStyle/>
          <a:p>
            <a:pPr marL="0" lvl="1" algn="ctr"/>
            <a:r>
              <a:rPr lang="zh-CN" altLang="en-US" sz="3200" dirty="0">
                <a:solidFill>
                  <a:schemeClr val="bg1"/>
                </a:solidFill>
                <a:latin typeface="黑体" panose="02010609060101010101" pitchFamily="49" charset="-122"/>
                <a:ea typeface="黑体" panose="02010609060101010101" pitchFamily="49" charset="-122"/>
              </a:rPr>
              <a:t>主场优势效应分析</a:t>
            </a:r>
            <a:endParaRPr lang="zh-CN" altLang="en-US" sz="3200" dirty="0">
              <a:solidFill>
                <a:schemeClr val="bg1"/>
              </a:solidFill>
              <a:latin typeface="黑体" panose="02010609060101010101" pitchFamily="49" charset="-122"/>
              <a:ea typeface="黑体" panose="02010609060101010101" pitchFamily="49" charset="-122"/>
            </a:endParaRPr>
          </a:p>
        </p:txBody>
      </p:sp>
      <p:sp>
        <p:nvSpPr>
          <p:cNvPr id="38" name="TextBox 37"/>
          <p:cNvSpPr txBox="1"/>
          <p:nvPr/>
        </p:nvSpPr>
        <p:spPr>
          <a:xfrm>
            <a:off x="9549755" y="1167556"/>
            <a:ext cx="2112235" cy="1661993"/>
          </a:xfrm>
          <a:prstGeom prst="rect">
            <a:avLst/>
          </a:prstGeom>
          <a:noFill/>
        </p:spPr>
        <p:txBody>
          <a:bodyPr wrap="square" lIns="0" tIns="0" rIns="0" bIns="0" rtlCol="0">
            <a:spAutoFit/>
          </a:bodyPr>
          <a:lstStyle/>
          <a:p>
            <a:pPr algn="ctr"/>
            <a:r>
              <a:rPr lang="en-US" altLang="zh-CN" sz="5400" b="1" dirty="0">
                <a:solidFill>
                  <a:schemeClr val="bg1"/>
                </a:solidFill>
                <a:latin typeface="方正字迹-典雅楷体简体" pitchFamily="2" charset="-122"/>
                <a:ea typeface="方正字迹-典雅楷体简体" pitchFamily="2" charset="-122"/>
              </a:rPr>
              <a:t>PART </a:t>
            </a:r>
            <a:endParaRPr lang="en-US" altLang="zh-CN" sz="5400" b="1" dirty="0">
              <a:solidFill>
                <a:schemeClr val="bg1"/>
              </a:solidFill>
              <a:latin typeface="方正字迹-典雅楷体简体" pitchFamily="2" charset="-122"/>
              <a:ea typeface="方正字迹-典雅楷体简体" pitchFamily="2" charset="-122"/>
            </a:endParaRPr>
          </a:p>
          <a:p>
            <a:pPr algn="ctr"/>
            <a:r>
              <a:rPr lang="en-US" altLang="zh-CN" sz="5400" b="1" dirty="0">
                <a:solidFill>
                  <a:schemeClr val="bg1"/>
                </a:solidFill>
                <a:latin typeface="方正字迹-典雅楷体简体" pitchFamily="2" charset="-122"/>
                <a:ea typeface="方正字迹-典雅楷体简体" pitchFamily="2" charset="-122"/>
              </a:rPr>
              <a:t>02</a:t>
            </a:r>
            <a:endParaRPr lang="zh-CN" altLang="en-US" sz="5400" b="1" dirty="0">
              <a:solidFill>
                <a:schemeClr val="bg1"/>
              </a:solidFill>
              <a:latin typeface="方正字迹-典雅楷体简体" pitchFamily="2" charset="-122"/>
              <a:ea typeface="方正字迹-典雅楷体简体" pitchFamily="2" charset="-122"/>
            </a:endParaRPr>
          </a:p>
        </p:txBody>
      </p:sp>
      <p:pic>
        <p:nvPicPr>
          <p:cNvPr id="14" name="图片 13" descr="标志与中英文校名组合规范_左右（反白，在深色背景下使用）.png"/>
          <p:cNvPicPr>
            <a:picLocks noChangeAspect="1"/>
          </p:cNvPicPr>
          <p:nvPr/>
        </p:nvPicPr>
        <p:blipFill>
          <a:blip r:embed="rId3" cstate="print"/>
          <a:stretch>
            <a:fillRect/>
          </a:stretch>
        </p:blipFill>
        <p:spPr>
          <a:xfrm>
            <a:off x="9514333" y="154462"/>
            <a:ext cx="2147657" cy="604974"/>
          </a:xfrm>
          <a:prstGeom prst="rect">
            <a:avLst/>
          </a:prstGeom>
        </p:spPr>
      </p:pic>
    </p:spTree>
    <p:custDataLst>
      <p:tags r:id="rId4"/>
    </p:custDataLst>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linds(horizontal)">
                                      <p:cBhvr>
                                        <p:cTn id="7" dur="500"/>
                                        <p:tgtEl>
                                          <p:spTgt spid="12"/>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blinds(horizontal)">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2000"/>
                                        <p:tgtEl>
                                          <p:spTgt spid="4"/>
                                        </p:tgtEl>
                                      </p:cBhvr>
                                    </p:animEffect>
                                  </p:childTnLst>
                                </p:cTn>
                              </p:par>
                            </p:childTnLst>
                          </p:cTn>
                        </p:par>
                        <p:par>
                          <p:cTn id="16" fill="hold">
                            <p:stCondLst>
                              <p:cond delay="2000"/>
                            </p:stCondLst>
                            <p:childTnLst>
                              <p:par>
                                <p:cTn id="17" presetID="16" presetClass="entr" presetSubtype="42" fill="hold" grpId="0" nodeType="afterEffect">
                                  <p:stCondLst>
                                    <p:cond delay="0"/>
                                  </p:stCondLst>
                                  <p:childTnLst>
                                    <p:set>
                                      <p:cBhvr>
                                        <p:cTn id="18" dur="1" fill="hold">
                                          <p:stCondLst>
                                            <p:cond delay="0"/>
                                          </p:stCondLst>
                                        </p:cTn>
                                        <p:tgtEl>
                                          <p:spTgt spid="31"/>
                                        </p:tgtEl>
                                        <p:attrNameLst>
                                          <p:attrName>style.visibility</p:attrName>
                                        </p:attrNameLst>
                                      </p:cBhvr>
                                      <p:to>
                                        <p:strVal val="visible"/>
                                      </p:to>
                                    </p:set>
                                    <p:animEffect transition="in" filter="barn(outHorizontal)">
                                      <p:cBhvr>
                                        <p:cTn id="19" dur="500"/>
                                        <p:tgtEl>
                                          <p:spTgt spid="31"/>
                                        </p:tgtEl>
                                      </p:cBhvr>
                                    </p:animEffect>
                                  </p:childTnLst>
                                </p:cTn>
                              </p:par>
                            </p:childTnLst>
                          </p:cTn>
                        </p:par>
                        <p:par>
                          <p:cTn id="20" fill="hold">
                            <p:stCondLst>
                              <p:cond delay="2500"/>
                            </p:stCondLst>
                            <p:childTnLst>
                              <p:par>
                                <p:cTn id="21" presetID="22" presetClass="entr" presetSubtype="4" fill="hold" nodeType="afterEffect">
                                  <p:stCondLst>
                                    <p:cond delay="0"/>
                                  </p:stCondLst>
                                  <p:childTnLst>
                                    <p:set>
                                      <p:cBhvr>
                                        <p:cTn id="22" dur="1" fill="hold">
                                          <p:stCondLst>
                                            <p:cond delay="0"/>
                                          </p:stCondLst>
                                        </p:cTn>
                                        <p:tgtEl>
                                          <p:spTgt spid="32"/>
                                        </p:tgtEl>
                                        <p:attrNameLst>
                                          <p:attrName>style.visibility</p:attrName>
                                        </p:attrNameLst>
                                      </p:cBhvr>
                                      <p:to>
                                        <p:strVal val="visible"/>
                                      </p:to>
                                    </p:set>
                                    <p:animEffect transition="in" filter="wipe(down)">
                                      <p:cBhvr>
                                        <p:cTn id="23" dur="500"/>
                                        <p:tgtEl>
                                          <p:spTgt spid="32"/>
                                        </p:tgtEl>
                                      </p:cBhvr>
                                    </p:animEffect>
                                  </p:childTnLst>
                                </p:cTn>
                              </p:par>
                            </p:childTnLst>
                          </p:cTn>
                        </p:par>
                        <p:par>
                          <p:cTn id="24" fill="hold">
                            <p:stCondLst>
                              <p:cond delay="3000"/>
                            </p:stCondLst>
                            <p:childTnLst>
                              <p:par>
                                <p:cTn id="25" presetID="47" presetClass="entr" presetSubtype="0" fill="hold" grpId="0" nodeType="afterEffect">
                                  <p:stCondLst>
                                    <p:cond delay="0"/>
                                  </p:stCondLst>
                                  <p:childTnLst>
                                    <p:set>
                                      <p:cBhvr>
                                        <p:cTn id="26" dur="1" fill="hold">
                                          <p:stCondLst>
                                            <p:cond delay="0"/>
                                          </p:stCondLst>
                                        </p:cTn>
                                        <p:tgtEl>
                                          <p:spTgt spid="38"/>
                                        </p:tgtEl>
                                        <p:attrNameLst>
                                          <p:attrName>style.visibility</p:attrName>
                                        </p:attrNameLst>
                                      </p:cBhvr>
                                      <p:to>
                                        <p:strVal val="visible"/>
                                      </p:to>
                                    </p:set>
                                    <p:animEffect transition="in" filter="fade">
                                      <p:cBhvr>
                                        <p:cTn id="27" dur="500"/>
                                        <p:tgtEl>
                                          <p:spTgt spid="38"/>
                                        </p:tgtEl>
                                      </p:cBhvr>
                                    </p:animEffect>
                                    <p:anim calcmode="lin" valueType="num">
                                      <p:cBhvr>
                                        <p:cTn id="28" dur="500" fill="hold"/>
                                        <p:tgtEl>
                                          <p:spTgt spid="38"/>
                                        </p:tgtEl>
                                        <p:attrNameLst>
                                          <p:attrName>ppt_x</p:attrName>
                                        </p:attrNameLst>
                                      </p:cBhvr>
                                      <p:tavLst>
                                        <p:tav tm="0">
                                          <p:val>
                                            <p:strVal val="#ppt_x"/>
                                          </p:val>
                                        </p:tav>
                                        <p:tav tm="100000">
                                          <p:val>
                                            <p:strVal val="#ppt_x"/>
                                          </p:val>
                                        </p:tav>
                                      </p:tavLst>
                                    </p:anim>
                                    <p:anim calcmode="lin" valueType="num">
                                      <p:cBhvr>
                                        <p:cTn id="29" dur="500" fill="hold"/>
                                        <p:tgtEl>
                                          <p:spTgt spid="38"/>
                                        </p:tgtEl>
                                        <p:attrNameLst>
                                          <p:attrName>ppt_y</p:attrName>
                                        </p:attrNameLst>
                                      </p:cBhvr>
                                      <p:tavLst>
                                        <p:tav tm="0">
                                          <p:val>
                                            <p:strVal val="#ppt_y-.1"/>
                                          </p:val>
                                        </p:tav>
                                        <p:tav tm="100000">
                                          <p:val>
                                            <p:strVal val="#ppt_y"/>
                                          </p:val>
                                        </p:tav>
                                      </p:tavLst>
                                    </p:anim>
                                  </p:childTnLst>
                                </p:cTn>
                              </p:par>
                            </p:childTnLst>
                          </p:cTn>
                        </p:par>
                        <p:par>
                          <p:cTn id="30" fill="hold">
                            <p:stCondLst>
                              <p:cond delay="3500"/>
                            </p:stCondLst>
                            <p:childTnLst>
                              <p:par>
                                <p:cTn id="31" presetID="2" presetClass="entr" presetSubtype="4" fill="hold" grpId="0" nodeType="afterEffect">
                                  <p:stCondLst>
                                    <p:cond delay="0"/>
                                  </p:stCondLst>
                                  <p:childTnLst>
                                    <p:set>
                                      <p:cBhvr>
                                        <p:cTn id="32" dur="1" fill="hold">
                                          <p:stCondLst>
                                            <p:cond delay="0"/>
                                          </p:stCondLst>
                                        </p:cTn>
                                        <p:tgtEl>
                                          <p:spTgt spid="33"/>
                                        </p:tgtEl>
                                        <p:attrNameLst>
                                          <p:attrName>style.visibility</p:attrName>
                                        </p:attrNameLst>
                                      </p:cBhvr>
                                      <p:to>
                                        <p:strVal val="visible"/>
                                      </p:to>
                                    </p:set>
                                    <p:anim calcmode="lin" valueType="num">
                                      <p:cBhvr additive="base">
                                        <p:cTn id="33" dur="500" fill="hold"/>
                                        <p:tgtEl>
                                          <p:spTgt spid="33"/>
                                        </p:tgtEl>
                                        <p:attrNameLst>
                                          <p:attrName>ppt_x</p:attrName>
                                        </p:attrNameLst>
                                      </p:cBhvr>
                                      <p:tavLst>
                                        <p:tav tm="0">
                                          <p:val>
                                            <p:strVal val="#ppt_x"/>
                                          </p:val>
                                        </p:tav>
                                        <p:tav tm="100000">
                                          <p:val>
                                            <p:strVal val="#ppt_x"/>
                                          </p:val>
                                        </p:tav>
                                      </p:tavLst>
                                    </p:anim>
                                    <p:anim calcmode="lin" valueType="num">
                                      <p:cBhvr additive="base">
                                        <p:cTn id="34"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2" grpId="0" animBg="1"/>
      <p:bldP spid="31" grpId="0" animBg="1"/>
      <p:bldP spid="33" grpId="0"/>
      <p:bldP spid="38" grpId="0"/>
    </p:bldLst>
  </p:timing>
</p:sld>
</file>

<file path=ppt/tags/tag1.xml><?xml version="1.0" encoding="utf-8"?>
<p:tagLst xmlns:p="http://schemas.openxmlformats.org/presentationml/2006/main">
  <p:tag name="TIMING" val="|2.1"/>
</p:tagLst>
</file>

<file path=ppt/tags/tag10.xml><?xml version="1.0" encoding="utf-8"?>
<p:tagLst xmlns:p="http://schemas.openxmlformats.org/presentationml/2006/main">
  <p:tag name="ISPRING_ULTRA_SCORM_COURSE_ID" val="F7001EDE-A6A7-4F21-A7EF-7B214F23BF6E"/>
  <p:tag name="ISPRING_SCORM_ENDPOINT" val="&lt;endpoint&gt;&lt;enable&gt;0&lt;/enable&gt;&lt;lrs&gt;http://&lt;/lrs&gt;&lt;auth&gt;0&lt;/auth&gt;&lt;login&gt;&lt;/login&gt;&lt;password&gt;&lt;/password&gt;&lt;key&gt;&lt;/key&gt;&lt;name&gt;&lt;/name&gt;&lt;email&gt;&lt;/email&gt;&lt;/endpoint&gt;&#10;"/>
  <p:tag name="ISPRING_SCORM_RATE_SLIDES" val="1"/>
  <p:tag name="ISPRINGONLINEFOLDERID" val="0"/>
  <p:tag name="ISPRINGONLINEFOLDERPATH" val="Content List"/>
  <p:tag name="ISPRINGCLOUDFOLDERID" val="0"/>
  <p:tag name="ISPRINGCLOUDFOLDERPATH" val="Repository"/>
  <p:tag name="ISPRING_PLAYERS_CUSTOMIZATION" val="UEsDBBQAAgAIAEOUV0cNwDEewAEAANoDAAAPAAAAbm9uZS9wbGF5ZXIueG1spZJPb9QwEMXPW6nfIfK9dpYKUa0cekDKiaJKC4jbyptME1PHDp4Ju/vtmfzZpFuQQOKQaPIy72fPs/X9sXHJT4hog8/EWqYiAV+E0voqE18+5zd34v799ZVunTlBTGyZCR88iKQELKJtiX2PhupMvBAkQ0XCL4+bI9pM1ETtRqnD4SAPtzLESr1J07X69vBxW9TQmBvrkYwvmLvs5VYkbbQhWjpl4l0qrq9WA/ICZ5F7fIXBdf3KKIvQqDYCgieIatz2bN3Q3838NMErOrWAgkdfDbPvTfH8EMrOAfbaSo9tWyDqCYO20rSx6zufYCwyMTbsGkA0FaB0vhJq9Ko/mPWTM1hPHLzA9ty22zuLNYsjfejeLerubBmyVxNHXYJ0M0wwnGLeOZeDoS5CKZIIPzrLVd5jv85HkK7FuJzn7h0+Wy/xULDGVW4KCvH0gR18JFOUco5ejtHLwdTbh+ITF49TnNsFMgezhKBratzbf86j7/6fOEp4Mp0jcV7B+hKOueW/BA2PQsAz9pqk1sl+tTOVd9ftmxdX40Iadzdl8R1FQiZWwNewNGTUos8w9Zqm1fg5JTTHotXv91JPRC5/AVBLAQIAABQAAgAIAEOUV0cNwDEewAEAANoDAAAPAAAAAAAAAAEAAAAAAAAAAABub25lL3BsYXllci54bWxQSwUGAAAAAAEAAQA9AAAA7QEAAAAA"/>
  <p:tag name="ISPRING_PRESENTATION_TITLE" val="文艺小清新七月你好工作总结PPT模板"/>
</p:tagLst>
</file>

<file path=ppt/tags/tag2.xml><?xml version="1.0" encoding="utf-8"?>
<p:tagLst xmlns:p="http://schemas.openxmlformats.org/presentationml/2006/main">
  <p:tag name="TIMING" val="|3.3"/>
</p:tagLst>
</file>

<file path=ppt/tags/tag3.xml><?xml version="1.0" encoding="utf-8"?>
<p:tagLst xmlns:p="http://schemas.openxmlformats.org/presentationml/2006/main">
  <p:tag name="TIMING" val="|2.3"/>
</p:tagLst>
</file>

<file path=ppt/tags/tag4.xml><?xml version="1.0" encoding="utf-8"?>
<p:tagLst xmlns:p="http://schemas.openxmlformats.org/presentationml/2006/main">
  <p:tag name="TIMING" val="|3.3"/>
</p:tagLst>
</file>

<file path=ppt/tags/tag5.xml><?xml version="1.0" encoding="utf-8"?>
<p:tagLst xmlns:p="http://schemas.openxmlformats.org/presentationml/2006/main">
  <p:tag name="TIMING" val="|3.5|4.5|1.9|1.2"/>
</p:tagLst>
</file>

<file path=ppt/tags/tag6.xml><?xml version="1.0" encoding="utf-8"?>
<p:tagLst xmlns:p="http://schemas.openxmlformats.org/presentationml/2006/main">
  <p:tag name="TIMING" val="|1.8"/>
</p:tagLst>
</file>

<file path=ppt/tags/tag7.xml><?xml version="1.0" encoding="utf-8"?>
<p:tagLst xmlns:p="http://schemas.openxmlformats.org/presentationml/2006/main">
  <p:tag name="TIMING" val="|2.9|3.4|2.4|2.1"/>
</p:tagLst>
</file>

<file path=ppt/tags/tag8.xml><?xml version="1.0" encoding="utf-8"?>
<p:tagLst xmlns:p="http://schemas.openxmlformats.org/presentationml/2006/main">
  <p:tag name="REFSHAPE" val="759119516"/>
  <p:tag name="KSO_WM_UNIT_PLACING_PICTURE_USER_VIEWPORT" val="{&quot;height&quot;:11004,&quot;width&quot;:8508}"/>
</p:tagLst>
</file>

<file path=ppt/tags/tag9.xml><?xml version="1.0" encoding="utf-8"?>
<p:tagLst xmlns:p="http://schemas.openxmlformats.org/presentationml/2006/main">
  <p:tag name="TIMING" val="|3.5|2.3|2"/>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4014</Words>
  <Application>WPS 演示</Application>
  <PresentationFormat>宽屏</PresentationFormat>
  <Paragraphs>251</Paragraphs>
  <Slides>32</Slides>
  <Notes>16</Notes>
  <HiddenSlides>1</HiddenSlides>
  <MMClips>0</MMClips>
  <ScaleCrop>false</ScaleCrop>
  <HeadingPairs>
    <vt:vector size="6" baseType="variant">
      <vt:variant>
        <vt:lpstr>已用的字体</vt:lpstr>
      </vt:variant>
      <vt:variant>
        <vt:i4>20</vt:i4>
      </vt:variant>
      <vt:variant>
        <vt:lpstr>主题</vt:lpstr>
      </vt:variant>
      <vt:variant>
        <vt:i4>1</vt:i4>
      </vt:variant>
      <vt:variant>
        <vt:lpstr>幻灯片标题</vt:lpstr>
      </vt:variant>
      <vt:variant>
        <vt:i4>32</vt:i4>
      </vt:variant>
    </vt:vector>
  </HeadingPairs>
  <TitlesOfParts>
    <vt:vector size="53" baseType="lpstr">
      <vt:lpstr>Arial</vt:lpstr>
      <vt:lpstr>宋体</vt:lpstr>
      <vt:lpstr>Wingdings</vt:lpstr>
      <vt:lpstr>方正字迹-典雅楷体简体</vt:lpstr>
      <vt:lpstr>微软雅黑</vt:lpstr>
      <vt:lpstr>Segoe UI</vt:lpstr>
      <vt:lpstr>黑体</vt:lpstr>
      <vt:lpstr>等线</vt:lpstr>
      <vt:lpstr>Lato Light</vt:lpstr>
      <vt:lpstr>Lato Hairline</vt:lpstr>
      <vt:lpstr>Montserrat Light</vt:lpstr>
      <vt:lpstr>Segoe Print</vt:lpstr>
      <vt:lpstr>Century Gothic</vt:lpstr>
      <vt:lpstr>思源黑体 CN Normal</vt:lpstr>
      <vt:lpstr>Arial Unicode MS</vt:lpstr>
      <vt:lpstr>等线 Light</vt:lpstr>
      <vt:lpstr>微软雅黑 Light</vt:lpstr>
      <vt:lpstr>方正字迹-典雅楷体简体</vt:lpstr>
      <vt:lpstr>Helvetica Light</vt:lpstr>
      <vt:lpstr>Calibri</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微软中国</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文艺小清新七月你好工作总结PPT模板</dc:title>
  <dc:creator>1</dc:creator>
  <cp:lastModifiedBy>且听风吟</cp:lastModifiedBy>
  <cp:revision>168</cp:revision>
  <dcterms:created xsi:type="dcterms:W3CDTF">2018-06-07T10:03:00Z</dcterms:created>
  <dcterms:modified xsi:type="dcterms:W3CDTF">2020-05-27T03:40:33Z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2052-11.1.0.9584</vt:lpwstr>
  </property>
</Properties>
</file>